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1" r:id="rId36"/>
    <p:sldId id="290" r:id="rId37"/>
    <p:sldId id="292" r:id="rId38"/>
    <p:sldId id="293" r:id="rId39"/>
    <p:sldId id="294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295" r:id="rId6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610914-5BEC-4A7C-B14E-818F6A2CC8FC}" type="datetimeFigureOut">
              <a:rPr lang="pt-BR" smtClean="0"/>
              <a:pPr/>
              <a:t>06/12/2019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794153-8B24-4E51-8011-71BA2548040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85392-EDBC-4955-A041-66976A3B3DA1}" type="datetime1">
              <a:rPr lang="pt-BR" smtClean="0"/>
              <a:pPr/>
              <a:t>06/12/2019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D1FD7-7D65-4FEC-B11D-2AD832C8AC3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D2D7F-F1C8-4A15-9AA3-FDC3464CCA26}" type="datetime1">
              <a:rPr lang="pt-BR" smtClean="0"/>
              <a:pPr/>
              <a:t>06/12/2019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D1FD7-7D65-4FEC-B11D-2AD832C8AC3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2F0C7-E465-40CA-99D4-A45902EEB40F}" type="datetime1">
              <a:rPr lang="pt-BR" smtClean="0"/>
              <a:pPr/>
              <a:t>06/12/2019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D1FD7-7D65-4FEC-B11D-2AD832C8AC3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8C4F9-B3E5-4E25-A744-E5F9B11DC9B5}" type="datetime1">
              <a:rPr lang="pt-BR" smtClean="0"/>
              <a:pPr/>
              <a:t>06/12/2019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D1FD7-7D65-4FEC-B11D-2AD832C8AC3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AFCB9-A938-48A4-84EC-95A82336B643}" type="datetime1">
              <a:rPr lang="pt-BR" smtClean="0"/>
              <a:pPr/>
              <a:t>06/12/2019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D1FD7-7D65-4FEC-B11D-2AD832C8AC3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4F484-B3FD-42DA-9ED5-BDFB9635B259}" type="datetime1">
              <a:rPr lang="pt-BR" smtClean="0"/>
              <a:pPr/>
              <a:t>06/12/2019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D1FD7-7D65-4FEC-B11D-2AD832C8AC3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0E10F-470F-45C1-8730-E210A9F37B08}" type="datetime1">
              <a:rPr lang="pt-BR" smtClean="0"/>
              <a:pPr/>
              <a:t>06/12/2019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D1FD7-7D65-4FEC-B11D-2AD832C8AC3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D82ED-1575-47F3-83FE-277D9AAC9BC3}" type="datetime1">
              <a:rPr lang="pt-BR" smtClean="0"/>
              <a:pPr/>
              <a:t>06/12/2019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D1FD7-7D65-4FEC-B11D-2AD832C8AC3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89EFE-D1B0-4BB5-BA6F-18118A524D09}" type="datetime1">
              <a:rPr lang="pt-BR" smtClean="0"/>
              <a:pPr/>
              <a:t>06/12/2019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D1FD7-7D65-4FEC-B11D-2AD832C8AC3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EBEE7-1730-4D32-BE40-791454888811}" type="datetime1">
              <a:rPr lang="pt-BR" smtClean="0"/>
              <a:pPr/>
              <a:t>06/12/2019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D1FD7-7D65-4FEC-B11D-2AD832C8AC3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CB5D5-7FDD-4806-90CF-900AD901F2B5}" type="datetime1">
              <a:rPr lang="pt-BR" smtClean="0"/>
              <a:pPr/>
              <a:t>06/12/2019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D1FD7-7D65-4FEC-B11D-2AD832C8AC3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18E55-2F57-48E3-B329-70FF8548F7FC}" type="datetime1">
              <a:rPr lang="pt-BR" smtClean="0"/>
              <a:pPr/>
              <a:t>06/12/2019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1D1FD7-7D65-4FEC-B11D-2AD832C8AC3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cursosrm.com.br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ursosrm.com.br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ursosrm.com.br/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Intrusão em redes wireless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smtClean="0">
                <a:hlinkClick r:id="rId2"/>
              </a:rPr>
              <a:t>www.cursosrm.com.br</a:t>
            </a:r>
            <a:endParaRPr lang="pt-BR" dirty="0" smtClean="0"/>
          </a:p>
          <a:p>
            <a:endParaRPr lang="pt-BR" dirty="0"/>
          </a:p>
          <a:p>
            <a:r>
              <a:rPr lang="pt-BR" dirty="0" smtClean="0"/>
              <a:t>Prof. </a:t>
            </a:r>
            <a:r>
              <a:rPr lang="pt-BR" dirty="0" err="1" smtClean="0"/>
              <a:t>MsC</a:t>
            </a:r>
            <a:r>
              <a:rPr lang="pt-BR" dirty="0" smtClean="0"/>
              <a:t>. Ricardo Loiola – ricardo.loiola@gmail.com</a:t>
            </a:r>
            <a:endParaRPr lang="pt-BR" dirty="0"/>
          </a:p>
        </p:txBody>
      </p:sp>
      <p:pic>
        <p:nvPicPr>
          <p:cNvPr id="4" name="Imagem 3" descr="Wi-Fi-Segura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43306" y="500042"/>
            <a:ext cx="2000264" cy="1714512"/>
          </a:xfrm>
          <a:prstGeom prst="rect">
            <a:avLst/>
          </a:prstGeom>
        </p:spPr>
      </p:pic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802.11 normas e emendas</a:t>
            </a: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5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51949" y="2083574"/>
            <a:ext cx="5440101" cy="3559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Principais protocolos 802.11</a:t>
            </a: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72542" y="2161703"/>
            <a:ext cx="5798916" cy="3402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IEEE 802.11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t-BR" dirty="0" smtClean="0"/>
              <a:t>O padrão 802.11 foi lançado em 1997 e originalmente as taxas de velocidade definidas eram 1 e 2 </a:t>
            </a:r>
            <a:r>
              <a:rPr lang="pt-BR" dirty="0" err="1" smtClean="0"/>
              <a:t>Mbit</a:t>
            </a:r>
            <a:r>
              <a:rPr lang="pt-BR" dirty="0" smtClean="0"/>
              <a:t>. O padrão original pode ser usado tanto com </a:t>
            </a:r>
            <a:r>
              <a:rPr lang="pt-BR" dirty="0" err="1" smtClean="0"/>
              <a:t>frequências</a:t>
            </a:r>
            <a:r>
              <a:rPr lang="pt-BR" dirty="0" smtClean="0"/>
              <a:t> infravermelhas (nunca implementada) ou via rádio em </a:t>
            </a:r>
            <a:r>
              <a:rPr lang="pt-BR" dirty="0" err="1" smtClean="0"/>
              <a:t>Direct</a:t>
            </a:r>
            <a:r>
              <a:rPr lang="pt-BR" dirty="0" smtClean="0"/>
              <a:t> </a:t>
            </a:r>
            <a:r>
              <a:rPr lang="pt-BR" dirty="0" err="1" smtClean="0"/>
              <a:t>Sequence</a:t>
            </a:r>
            <a:r>
              <a:rPr lang="pt-BR" dirty="0" smtClean="0"/>
              <a:t> Spread </a:t>
            </a:r>
            <a:r>
              <a:rPr lang="pt-BR" dirty="0" err="1" smtClean="0"/>
              <a:t>espectrum</a:t>
            </a:r>
            <a:r>
              <a:rPr lang="pt-BR" dirty="0" smtClean="0"/>
              <a:t> (DSSS) e </a:t>
            </a:r>
            <a:r>
              <a:rPr lang="pt-BR" dirty="0" err="1" smtClean="0"/>
              <a:t>Frequency</a:t>
            </a:r>
            <a:r>
              <a:rPr lang="pt-BR" dirty="0" smtClean="0"/>
              <a:t> </a:t>
            </a:r>
            <a:r>
              <a:rPr lang="pt-BR" dirty="0" err="1" smtClean="0"/>
              <a:t>Hopping</a:t>
            </a:r>
            <a:r>
              <a:rPr lang="pt-BR" dirty="0" smtClean="0"/>
              <a:t> spread </a:t>
            </a:r>
            <a:r>
              <a:rPr lang="pt-BR" dirty="0" err="1" smtClean="0"/>
              <a:t>spectrum</a:t>
            </a:r>
            <a:r>
              <a:rPr lang="pt-BR" dirty="0" smtClean="0"/>
              <a:t> (FHSS). O padrão também define detecção da portadora de acesso múltiplo com prevenção de colisão (CSMA / CA) como o método de acesso ao meio.</a:t>
            </a:r>
          </a:p>
          <a:p>
            <a:r>
              <a:rPr lang="pt-BR" dirty="0" smtClean="0"/>
              <a:t>No método CSMA, uma estação que pretenda enviar dados sobre a forma tem de aguardar um período de tempo predeterminado e garantir que nenhum outro sistema está a transmitir ao mesmo tempo. Em CSMA / CA, um sistema envia um sinal dizendo todas as outras estações não transmitir, e só então envia dados. Além de CSMA / CA, há no protocolo </a:t>
            </a:r>
            <a:r>
              <a:rPr lang="pt-BR" dirty="0" smtClean="0"/>
              <a:t>umas </a:t>
            </a:r>
            <a:r>
              <a:rPr lang="pt-BR" dirty="0" err="1" smtClean="0"/>
              <a:t>olicitação</a:t>
            </a:r>
            <a:r>
              <a:rPr lang="pt-BR" dirty="0" smtClean="0"/>
              <a:t> </a:t>
            </a:r>
            <a:r>
              <a:rPr lang="pt-BR" dirty="0" smtClean="0"/>
              <a:t>para enviar - </a:t>
            </a:r>
            <a:r>
              <a:rPr lang="pt-BR" dirty="0" err="1" smtClean="0"/>
              <a:t>Clear</a:t>
            </a:r>
            <a:r>
              <a:rPr lang="pt-BR" dirty="0" smtClean="0"/>
              <a:t> To </a:t>
            </a:r>
            <a:r>
              <a:rPr lang="pt-BR" dirty="0" err="1" smtClean="0"/>
              <a:t>Send</a:t>
            </a:r>
            <a:r>
              <a:rPr lang="pt-BR" dirty="0" smtClean="0"/>
              <a:t> (RTS/CTS) - que pode ser usada para evitar colisões.</a:t>
            </a:r>
          </a:p>
          <a:p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802.11b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O subgrupo IEEE 802.11b acrescenta chaveamento de código complementar (CCK) que pode fornecer 5,5 e 11Mbit taxas na faixa de 2,4 GHz (2,4 GHz - 2,485 GHz) e divide esta banda em 14 canais que se sobrepõem. Cada canal tem uma largura de cerca de 22 MHz da </a:t>
            </a:r>
            <a:r>
              <a:rPr lang="pt-BR" dirty="0" err="1" smtClean="0"/>
              <a:t>frequência</a:t>
            </a:r>
            <a:r>
              <a:rPr lang="pt-BR" dirty="0" smtClean="0"/>
              <a:t> central.</a:t>
            </a:r>
          </a:p>
          <a:p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802.11b - Canais</a:t>
            </a: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785926"/>
            <a:ext cx="5405377" cy="4074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802.11b – Considerações sobre canais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Um cálculo rápido mostra que é somente possível ter 3 canais não sobrepostos. A disponibilidade de canais é orientada por normas locais de cada país, por exemplo:</a:t>
            </a:r>
          </a:p>
          <a:p>
            <a:pPr lvl="1"/>
            <a:r>
              <a:rPr lang="pt-BR" dirty="0" smtClean="0"/>
              <a:t>EUA</a:t>
            </a:r>
            <a:r>
              <a:rPr lang="pt-BR" dirty="0" smtClean="0"/>
              <a:t>: canais 1 a </a:t>
            </a:r>
            <a:r>
              <a:rPr lang="pt-BR" dirty="0" smtClean="0"/>
              <a:t>11</a:t>
            </a:r>
          </a:p>
          <a:p>
            <a:pPr lvl="1"/>
            <a:r>
              <a:rPr lang="pt-BR" dirty="0" smtClean="0"/>
              <a:t>Europa</a:t>
            </a:r>
            <a:r>
              <a:rPr lang="pt-BR" dirty="0" smtClean="0"/>
              <a:t>: canais de 1 a 13</a:t>
            </a:r>
          </a:p>
          <a:p>
            <a:pPr lvl="1"/>
            <a:r>
              <a:rPr lang="pt-BR" dirty="0" smtClean="0"/>
              <a:t>Japão</a:t>
            </a:r>
            <a:r>
              <a:rPr lang="pt-BR" dirty="0" smtClean="0"/>
              <a:t>: canais de 1 a 14</a:t>
            </a:r>
          </a:p>
          <a:p>
            <a:pPr lvl="1"/>
            <a:r>
              <a:rPr lang="pt-BR" dirty="0" smtClean="0"/>
              <a:t>Brasil</a:t>
            </a:r>
            <a:r>
              <a:rPr lang="pt-BR" dirty="0" smtClean="0"/>
              <a:t>: canais de 1 a 13</a:t>
            </a:r>
          </a:p>
          <a:p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802.11a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t-BR" dirty="0" smtClean="0"/>
              <a:t>O padrão 802.11a usa a técnica de </a:t>
            </a:r>
            <a:r>
              <a:rPr lang="pt-BR" i="1" dirty="0" err="1" smtClean="0"/>
              <a:t>Orthogonal</a:t>
            </a:r>
            <a:r>
              <a:rPr lang="pt-BR" i="1" dirty="0" smtClean="0"/>
              <a:t> </a:t>
            </a:r>
            <a:r>
              <a:rPr lang="pt-BR" i="1" dirty="0" err="1" smtClean="0"/>
              <a:t>Frequency-Division</a:t>
            </a:r>
            <a:r>
              <a:rPr lang="pt-BR" i="1" dirty="0" smtClean="0"/>
              <a:t> </a:t>
            </a:r>
            <a:r>
              <a:rPr lang="pt-BR" i="1" dirty="0" err="1" smtClean="0"/>
              <a:t>Multiplexing</a:t>
            </a:r>
            <a:r>
              <a:rPr lang="pt-BR" dirty="0" smtClean="0"/>
              <a:t> (OFDM) como modulação do sinal e fornece uma taxa máxima de 54Mbit. </a:t>
            </a:r>
            <a:endParaRPr lang="pt-BR" dirty="0" smtClean="0"/>
          </a:p>
          <a:p>
            <a:r>
              <a:rPr lang="pt-BR" dirty="0" smtClean="0"/>
              <a:t>Ele </a:t>
            </a:r>
            <a:r>
              <a:rPr lang="pt-BR" dirty="0" smtClean="0"/>
              <a:t>tem outra vantagem sobre a banda 802.11b que são </a:t>
            </a:r>
            <a:r>
              <a:rPr lang="pt-BR" dirty="0" err="1" smtClean="0"/>
              <a:t>superutilizadas</a:t>
            </a:r>
            <a:r>
              <a:rPr lang="pt-BR" dirty="0" smtClean="0"/>
              <a:t> (2.4 GHz é usada por um inúmeros hardwares diferentes: telefone sem fio, Bluetooth, microondas, </a:t>
            </a:r>
            <a:r>
              <a:rPr lang="pt-BR" dirty="0" err="1" smtClean="0"/>
              <a:t>etc</a:t>
            </a:r>
            <a:r>
              <a:rPr lang="pt-BR" dirty="0" smtClean="0"/>
              <a:t>) uma vez que se utiliza a banda de 5 GHz e nesta não há nenhuma sobreposição de canais. </a:t>
            </a:r>
            <a:endParaRPr lang="pt-BR" dirty="0" smtClean="0"/>
          </a:p>
          <a:p>
            <a:r>
              <a:rPr lang="pt-BR" dirty="0" smtClean="0"/>
              <a:t>A </a:t>
            </a:r>
            <a:r>
              <a:rPr lang="pt-BR" dirty="0" smtClean="0"/>
              <a:t>banda 5.15-5.35</a:t>
            </a:r>
            <a:r>
              <a:rPr lang="pt-BR" dirty="0" err="1" smtClean="0"/>
              <a:t>Ghz</a:t>
            </a:r>
            <a:r>
              <a:rPr lang="pt-BR" dirty="0" smtClean="0"/>
              <a:t> é geralmente para uso indoor e 5.7-5.8</a:t>
            </a:r>
            <a:r>
              <a:rPr lang="pt-BR" dirty="0" err="1" smtClean="0"/>
              <a:t>Ghz</a:t>
            </a:r>
            <a:r>
              <a:rPr lang="pt-BR" dirty="0" smtClean="0"/>
              <a:t> para utilização outdoor.</a:t>
            </a:r>
          </a:p>
          <a:p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802.11g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O padrão 802.11g utiliza o mesmo tipo de modulação como 802.11a, mas em 2,4 GHz, o que resulta nas mesmas taxas de velocidade. </a:t>
            </a:r>
            <a:endParaRPr lang="pt-BR" dirty="0" smtClean="0"/>
          </a:p>
          <a:p>
            <a:r>
              <a:rPr lang="pt-BR" dirty="0" smtClean="0"/>
              <a:t>O </a:t>
            </a:r>
            <a:r>
              <a:rPr lang="pt-BR" dirty="0" smtClean="0"/>
              <a:t>alcance do sinal é um pouco melhor do que 802.11a, e é capaz de diminuir o desempenho para CCK (e outras modulações), reduzindo assim a velocidade da rede global, quando há interferências na </a:t>
            </a:r>
            <a:r>
              <a:rPr lang="pt-BR" dirty="0" err="1" smtClean="0"/>
              <a:t>frequência</a:t>
            </a:r>
            <a:r>
              <a:rPr lang="pt-BR" dirty="0" smtClean="0"/>
              <a:t>.</a:t>
            </a:r>
          </a:p>
          <a:p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802.11n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t-BR" dirty="0" smtClean="0"/>
              <a:t>O padrão 802.11n teve seu desenvolvimento iniciado em 2004. Ele foi incumbido de melhorar as taxas de transferência e estendendo faixas. A primeira versão foi lançada depois de 2 anos de trabalho, e permite velocidades de até 74Mbit. O segundo projeto foi lançado em 2007.</a:t>
            </a:r>
          </a:p>
          <a:p>
            <a:r>
              <a:rPr lang="pt-BR" dirty="0" smtClean="0"/>
              <a:t>O padrão ainda utiliza tecnologia de comunicações </a:t>
            </a:r>
            <a:r>
              <a:rPr lang="pt-BR" i="1" dirty="0" err="1" smtClean="0"/>
              <a:t>Multiple-Input</a:t>
            </a:r>
            <a:r>
              <a:rPr lang="pt-BR" i="1" dirty="0" smtClean="0"/>
              <a:t> </a:t>
            </a:r>
            <a:r>
              <a:rPr lang="pt-BR" i="1" dirty="0" err="1" smtClean="0"/>
              <a:t>Multiple</a:t>
            </a:r>
            <a:r>
              <a:rPr lang="pt-BR" i="1" dirty="0" smtClean="0"/>
              <a:t> Output</a:t>
            </a:r>
            <a:r>
              <a:rPr lang="pt-BR" dirty="0" smtClean="0"/>
              <a:t>-(MIMO). Em suma, esta tecnologia utiliza várias antenas, cada uma com seu próprio transmissor e receptor. A alavancagem de antenas sobre o "fenômeno de ondas de rádio </a:t>
            </a:r>
            <a:r>
              <a:rPr lang="pt-BR" dirty="0" err="1" smtClean="0"/>
              <a:t>multipath</a:t>
            </a:r>
            <a:r>
              <a:rPr lang="pt-BR" dirty="0" smtClean="0"/>
              <a:t>" (salto de sinal) efetivamente permitem uma largura de canal de 40 MHz em vez de 20 MHz, duplicando assim a taxa de dados. Até 4 (quatro) antenas podem ser usadas.</a:t>
            </a:r>
          </a:p>
          <a:p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Modos de operação sem fio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t-BR" dirty="0" err="1" smtClean="0"/>
              <a:t>Infraestrutura</a:t>
            </a:r>
            <a:endParaRPr lang="pt-BR" dirty="0" smtClean="0"/>
          </a:p>
          <a:p>
            <a:r>
              <a:rPr lang="pt-BR" dirty="0" smtClean="0"/>
              <a:t> </a:t>
            </a:r>
            <a:r>
              <a:rPr lang="pt-BR" dirty="0" smtClean="0"/>
              <a:t>Ad </a:t>
            </a:r>
            <a:r>
              <a:rPr lang="pt-BR" dirty="0" err="1" smtClean="0"/>
              <a:t>hoc</a:t>
            </a:r>
            <a:endParaRPr lang="pt-BR" dirty="0" smtClean="0"/>
          </a:p>
          <a:p>
            <a:r>
              <a:rPr lang="pt-BR" dirty="0" smtClean="0"/>
              <a:t>Em ambos os modos há a necessidade de identificação da rede através de um </a:t>
            </a:r>
            <a:r>
              <a:rPr lang="pt-BR" dirty="0" err="1" smtClean="0"/>
              <a:t>Service</a:t>
            </a:r>
            <a:r>
              <a:rPr lang="pt-BR" dirty="0" smtClean="0"/>
              <a:t> Set </a:t>
            </a:r>
            <a:r>
              <a:rPr lang="pt-BR" dirty="0" err="1" smtClean="0"/>
              <a:t>Identifier</a:t>
            </a:r>
            <a:r>
              <a:rPr lang="pt-BR" dirty="0" smtClean="0"/>
              <a:t> (SSID). No modo de infra-estrutura, o SSID é definido pelo ponto de acesso (AP) e no modo </a:t>
            </a:r>
            <a:r>
              <a:rPr lang="pt-BR" i="1" dirty="0" smtClean="0"/>
              <a:t>ad </a:t>
            </a:r>
            <a:r>
              <a:rPr lang="pt-BR" i="1" dirty="0" err="1" smtClean="0"/>
              <a:t>hoc</a:t>
            </a:r>
            <a:r>
              <a:rPr lang="pt-BR" dirty="0" smtClean="0"/>
              <a:t>, é definido pela Estação (STA) quando da criação da rede.</a:t>
            </a:r>
          </a:p>
          <a:p>
            <a:r>
              <a:rPr lang="pt-BR" dirty="0" smtClean="0"/>
              <a:t>O SSID é transmitido em quadros de sinalização (</a:t>
            </a:r>
            <a:r>
              <a:rPr lang="pt-BR" dirty="0" err="1" smtClean="0"/>
              <a:t>Beacon</a:t>
            </a:r>
            <a:r>
              <a:rPr lang="pt-BR" dirty="0" smtClean="0"/>
              <a:t>), cerca de 10 vezes por segundo pelo AP. O SSID também é anunciado pelo cliente ao se conectar a uma rede sem fio. Esses recursos básicos são usados por </a:t>
            </a:r>
            <a:r>
              <a:rPr lang="pt-BR" i="1" dirty="0" err="1" smtClean="0"/>
              <a:t>sniffers</a:t>
            </a:r>
            <a:r>
              <a:rPr lang="pt-BR" dirty="0" smtClean="0"/>
              <a:t> sem fio para identificar nomes de rede e recolher outras informações interessantes.</a:t>
            </a:r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Agenda do curso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t-BR" dirty="0" smtClean="0"/>
              <a:t>12h/aula em 2 dias</a:t>
            </a:r>
          </a:p>
          <a:p>
            <a:r>
              <a:rPr lang="pt-BR" dirty="0" smtClean="0"/>
              <a:t>1º Dia</a:t>
            </a:r>
          </a:p>
          <a:p>
            <a:pPr lvl="1"/>
            <a:r>
              <a:rPr lang="pt-BR" dirty="0" smtClean="0"/>
              <a:t>Aspectos teóricos de redes wireless</a:t>
            </a:r>
          </a:p>
          <a:p>
            <a:pPr lvl="1"/>
            <a:r>
              <a:rPr lang="pt-BR" dirty="0" smtClean="0"/>
              <a:t>Equipamentos</a:t>
            </a:r>
          </a:p>
          <a:p>
            <a:pPr lvl="1"/>
            <a:r>
              <a:rPr lang="pt-BR" dirty="0" smtClean="0"/>
              <a:t>Aspectos de hardware e software</a:t>
            </a:r>
          </a:p>
          <a:p>
            <a:r>
              <a:rPr lang="pt-BR" dirty="0" smtClean="0"/>
              <a:t>2º Dia</a:t>
            </a:r>
          </a:p>
          <a:p>
            <a:pPr lvl="1"/>
            <a:r>
              <a:rPr lang="pt-BR" dirty="0" smtClean="0"/>
              <a:t>Aspectos práticos: Sistema operacional e Hardware</a:t>
            </a:r>
          </a:p>
          <a:p>
            <a:pPr lvl="1"/>
            <a:r>
              <a:rPr lang="pt-BR" dirty="0" smtClean="0"/>
              <a:t>Ferramentas</a:t>
            </a:r>
          </a:p>
          <a:p>
            <a:pPr lvl="1"/>
            <a:r>
              <a:rPr lang="pt-BR" dirty="0" smtClean="0"/>
              <a:t>Tipos de ataques</a:t>
            </a: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2143108" y="6356350"/>
            <a:ext cx="5214974" cy="365125"/>
          </a:xfrm>
        </p:spPr>
        <p:txBody>
          <a:bodyPr/>
          <a:lstStyle/>
          <a:p>
            <a:r>
              <a:rPr lang="pt-BR" dirty="0" smtClean="0">
                <a:hlinkClick r:id="rId2"/>
              </a:rPr>
              <a:t>www.cursosrm.com.br</a:t>
            </a:r>
            <a:r>
              <a:rPr lang="pt-BR" dirty="0" smtClean="0"/>
              <a:t> – 2019 – Direitos Reservados</a:t>
            </a:r>
            <a:endParaRPr lang="pt-B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Modo </a:t>
            </a:r>
            <a:r>
              <a:rPr lang="pt-BR" dirty="0" err="1" smtClean="0"/>
              <a:t>Infraestrutura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No modo de infra-estrutura, há pelo menos dois elementos: um AP(</a:t>
            </a:r>
            <a:r>
              <a:rPr lang="pt-BR" i="1" dirty="0" smtClean="0"/>
              <a:t>Access </a:t>
            </a:r>
            <a:r>
              <a:rPr lang="pt-BR" i="1" dirty="0" err="1" smtClean="0"/>
              <a:t>point</a:t>
            </a:r>
            <a:r>
              <a:rPr lang="pt-BR" dirty="0" smtClean="0"/>
              <a:t>) e uma estação que em conjunto formam uma </a:t>
            </a:r>
            <a:r>
              <a:rPr lang="pt-BR" dirty="0" err="1" smtClean="0"/>
              <a:t>Basic</a:t>
            </a:r>
            <a:r>
              <a:rPr lang="pt-BR" dirty="0" smtClean="0"/>
              <a:t> </a:t>
            </a:r>
            <a:r>
              <a:rPr lang="pt-BR" dirty="0" err="1" smtClean="0"/>
              <a:t>Service</a:t>
            </a:r>
            <a:r>
              <a:rPr lang="pt-BR" dirty="0" smtClean="0"/>
              <a:t> Set (BSS).O AP é geralmente ligado a uma rede com fio, que é chamado de Sistema de Distribuição (DS).</a:t>
            </a:r>
          </a:p>
          <a:p>
            <a:r>
              <a:rPr lang="pt-BR" dirty="0" smtClean="0"/>
              <a:t>Um </a:t>
            </a:r>
            <a:r>
              <a:rPr lang="pt-BR" dirty="0" err="1" smtClean="0"/>
              <a:t>Extended</a:t>
            </a:r>
            <a:r>
              <a:rPr lang="pt-BR" dirty="0" smtClean="0"/>
              <a:t> </a:t>
            </a:r>
            <a:r>
              <a:rPr lang="pt-BR" dirty="0" err="1" smtClean="0"/>
              <a:t>Service</a:t>
            </a:r>
            <a:r>
              <a:rPr lang="pt-BR" dirty="0" smtClean="0"/>
              <a:t> Set (ESS) é um conjunto de dois ou mais </a:t>
            </a:r>
            <a:r>
              <a:rPr lang="pt-BR" dirty="0" err="1" smtClean="0"/>
              <a:t>APs</a:t>
            </a:r>
            <a:r>
              <a:rPr lang="pt-BR" dirty="0" smtClean="0"/>
              <a:t> sem fio conectados à mesma rede com fio.</a:t>
            </a:r>
          </a:p>
          <a:p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Modo </a:t>
            </a:r>
            <a:r>
              <a:rPr lang="pt-BR" dirty="0" err="1" smtClean="0"/>
              <a:t>Infraestrutura</a:t>
            </a: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3.pn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24157" y="1600200"/>
            <a:ext cx="4695686" cy="4525963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Modo Ad </a:t>
            </a:r>
            <a:r>
              <a:rPr lang="pt-BR" dirty="0" err="1" smtClean="0"/>
              <a:t>Hoc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dirty="0" smtClean="0"/>
              <a:t>Uma rede ad </a:t>
            </a:r>
            <a:r>
              <a:rPr lang="pt-BR" dirty="0" err="1" smtClean="0"/>
              <a:t>hoc</a:t>
            </a:r>
            <a:r>
              <a:rPr lang="pt-BR" dirty="0" smtClean="0"/>
              <a:t> (também chamado de </a:t>
            </a:r>
            <a:r>
              <a:rPr lang="pt-BR" dirty="0" err="1" smtClean="0"/>
              <a:t>Independent</a:t>
            </a:r>
            <a:r>
              <a:rPr lang="pt-BR" dirty="0" smtClean="0"/>
              <a:t> </a:t>
            </a:r>
            <a:r>
              <a:rPr lang="pt-BR" dirty="0" err="1" smtClean="0"/>
              <a:t>Basic</a:t>
            </a:r>
            <a:r>
              <a:rPr lang="pt-BR" dirty="0" smtClean="0"/>
              <a:t> </a:t>
            </a:r>
            <a:r>
              <a:rPr lang="pt-BR" dirty="0" err="1" smtClean="0"/>
              <a:t>Service</a:t>
            </a:r>
            <a:r>
              <a:rPr lang="pt-BR" dirty="0" smtClean="0"/>
              <a:t> Set - IBSS) é composto por pelo menos duas estações (2 </a:t>
            </a:r>
            <a:r>
              <a:rPr lang="pt-BR" dirty="0" err="1" smtClean="0"/>
              <a:t>STAs</a:t>
            </a:r>
            <a:r>
              <a:rPr lang="pt-BR" dirty="0" smtClean="0"/>
              <a:t>) para trocar dados sem um ponto de acesso. Este modo também é chamado de "modo </a:t>
            </a:r>
            <a:r>
              <a:rPr lang="pt-BR" dirty="0" err="1" smtClean="0"/>
              <a:t>peer</a:t>
            </a:r>
            <a:r>
              <a:rPr lang="pt-BR" dirty="0" smtClean="0"/>
              <a:t> to </a:t>
            </a:r>
            <a:r>
              <a:rPr lang="pt-BR" dirty="0" err="1" smtClean="0"/>
              <a:t>peer</a:t>
            </a:r>
            <a:r>
              <a:rPr lang="pt-BR" dirty="0" smtClean="0"/>
              <a:t>".</a:t>
            </a:r>
          </a:p>
          <a:p>
            <a:r>
              <a:rPr lang="pt-BR" dirty="0" smtClean="0"/>
              <a:t>Uma das estações é eleita para algumas das responsabilidades de um AP, tais como:</a:t>
            </a:r>
          </a:p>
          <a:p>
            <a:pPr lvl="1"/>
            <a:r>
              <a:rPr lang="pt-BR" dirty="0" err="1" smtClean="0"/>
              <a:t>Beaconing</a:t>
            </a:r>
            <a:endParaRPr lang="pt-BR" dirty="0" smtClean="0"/>
          </a:p>
          <a:p>
            <a:pPr lvl="1"/>
            <a:r>
              <a:rPr lang="pt-BR" dirty="0" smtClean="0"/>
              <a:t>Autenticação </a:t>
            </a:r>
            <a:r>
              <a:rPr lang="pt-BR" dirty="0" smtClean="0"/>
              <a:t>de novos clientes que vão aderir à rede</a:t>
            </a:r>
          </a:p>
          <a:p>
            <a:r>
              <a:rPr lang="pt-BR" dirty="0" smtClean="0"/>
              <a:t>No modo </a:t>
            </a:r>
            <a:r>
              <a:rPr lang="pt-BR" i="1" dirty="0" err="1" smtClean="0"/>
              <a:t>Adhoc</a:t>
            </a:r>
            <a:r>
              <a:rPr lang="pt-BR" i="1" dirty="0" smtClean="0"/>
              <a:t> </a:t>
            </a:r>
            <a:r>
              <a:rPr lang="pt-BR" dirty="0" smtClean="0"/>
              <a:t>a estação responsável pelo papel de AP (STA) não pode retransmitir pacotes para outros nós como um AP.</a:t>
            </a:r>
          </a:p>
          <a:p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Modo Monitor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 smtClean="0"/>
              <a:t>O modo monitor não é realmente um modo sem fio. Em poucas palavras, este modo permite que a placa de rede em modo"Monitor" capture os pacotes recebidos sem qualquer </a:t>
            </a:r>
            <a:r>
              <a:rPr lang="pt-BR" dirty="0" smtClean="0"/>
              <a:t>filtragem sendo </a:t>
            </a:r>
            <a:r>
              <a:rPr lang="pt-BR" dirty="0" smtClean="0"/>
              <a:t>equivalente a um "modo promíscuo" de </a:t>
            </a:r>
            <a:r>
              <a:rPr lang="pt-BR" dirty="0" smtClean="0"/>
              <a:t>wireless.</a:t>
            </a:r>
          </a:p>
          <a:p>
            <a:r>
              <a:rPr lang="pt-BR" dirty="0" smtClean="0"/>
              <a:t>Em </a:t>
            </a:r>
            <a:r>
              <a:rPr lang="pt-BR" dirty="0" smtClean="0"/>
              <a:t>alguns </a:t>
            </a:r>
            <a:r>
              <a:rPr lang="pt-BR" dirty="0" err="1" smtClean="0"/>
              <a:t>drivers</a:t>
            </a:r>
            <a:r>
              <a:rPr lang="pt-BR" dirty="0" smtClean="0"/>
              <a:t>, este modo também permite o envio de frames 802.11 de forma </a:t>
            </a:r>
            <a:r>
              <a:rPr lang="pt-BR" dirty="0" smtClean="0"/>
              <a:t>arbitrária.</a:t>
            </a:r>
          </a:p>
          <a:p>
            <a:r>
              <a:rPr lang="pt-BR" dirty="0" smtClean="0"/>
              <a:t>Os </a:t>
            </a:r>
            <a:r>
              <a:rPr lang="pt-BR" dirty="0" smtClean="0"/>
              <a:t>aplicativos </a:t>
            </a:r>
            <a:r>
              <a:rPr lang="pt-BR" dirty="0" err="1" smtClean="0"/>
              <a:t>Airodump-ng</a:t>
            </a:r>
            <a:r>
              <a:rPr lang="pt-BR" dirty="0" smtClean="0"/>
              <a:t> e </a:t>
            </a:r>
            <a:r>
              <a:rPr lang="pt-BR" dirty="0" err="1" smtClean="0"/>
              <a:t>Aireplay-ng</a:t>
            </a:r>
            <a:r>
              <a:rPr lang="pt-BR" dirty="0" smtClean="0"/>
              <a:t> exigem que o adaptador seja colocado no modo de monitor para que o software funcione.</a:t>
            </a:r>
          </a:p>
          <a:p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Estrutura de frames do 802.11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Para entendimento dos ataques nas redes </a:t>
            </a:r>
            <a:r>
              <a:rPr lang="pt-BR" dirty="0" err="1" smtClean="0"/>
              <a:t>wi-fi</a:t>
            </a:r>
            <a:r>
              <a:rPr lang="pt-BR" dirty="0" smtClean="0"/>
              <a:t> devemos, num primeiro momento, entender como as comunicações fluem entre os elementos de rede e estações. </a:t>
            </a:r>
            <a:endParaRPr lang="pt-BR" dirty="0" smtClean="0"/>
          </a:p>
          <a:p>
            <a:r>
              <a:rPr lang="pt-BR" dirty="0" smtClean="0"/>
              <a:t>Desta forma vamos </a:t>
            </a:r>
            <a:r>
              <a:rPr lang="pt-BR" dirty="0" smtClean="0"/>
              <a:t>inspecionar e </a:t>
            </a:r>
            <a:r>
              <a:rPr lang="pt-BR" dirty="0" smtClean="0"/>
              <a:t>compreender </a:t>
            </a:r>
            <a:r>
              <a:rPr lang="pt-BR" dirty="0" smtClean="0"/>
              <a:t>vários aspectos de comunicações sem fios, através da análise de </a:t>
            </a:r>
            <a:r>
              <a:rPr lang="pt-BR" i="1" dirty="0" smtClean="0"/>
              <a:t>frames</a:t>
            </a:r>
            <a:r>
              <a:rPr lang="pt-BR" dirty="0" smtClean="0"/>
              <a:t> e compreensão de vários cabeçalhos e campos.</a:t>
            </a: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Modelo OSI</a:t>
            </a: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1014" y="1725594"/>
            <a:ext cx="7441972" cy="4275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MAC Frame 802.11</a:t>
            </a: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4.jpe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95387" y="1805781"/>
            <a:ext cx="6753225" cy="41148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Cabeçalho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pt-BR" dirty="0" err="1" smtClean="0"/>
              <a:t>Protocol</a:t>
            </a:r>
            <a:r>
              <a:rPr lang="pt-BR" dirty="0" smtClean="0"/>
              <a:t> </a:t>
            </a:r>
            <a:r>
              <a:rPr lang="pt-BR" dirty="0" smtClean="0"/>
              <a:t>Version: fornece a versão do protocolo 802.11 usado. Este valor é atualmente 0.</a:t>
            </a:r>
          </a:p>
          <a:p>
            <a:r>
              <a:rPr lang="pt-BR" dirty="0" smtClean="0"/>
              <a:t> </a:t>
            </a:r>
            <a:r>
              <a:rPr lang="pt-BR" dirty="0" err="1" smtClean="0"/>
              <a:t>type</a:t>
            </a:r>
            <a:r>
              <a:rPr lang="pt-BR" dirty="0" smtClean="0"/>
              <a:t> e </a:t>
            </a:r>
            <a:r>
              <a:rPr lang="pt-BR" dirty="0" err="1" smtClean="0"/>
              <a:t>subtype</a:t>
            </a:r>
            <a:r>
              <a:rPr lang="pt-BR" dirty="0" smtClean="0"/>
              <a:t>: (tipo e subtipo) determina como será o tratamento do frame. Há três campos diferentes: tipo de quadro de comando (valor: 1), os dados (valor: 2) e gestão (Valor: 0). Existem vários campos de subtipos para cada tipo de quadro e cada subtipo determina a função específica a </a:t>
            </a:r>
            <a:r>
              <a:rPr lang="pt-BR" dirty="0" smtClean="0"/>
              <a:t>desempenhar </a:t>
            </a:r>
            <a:r>
              <a:rPr lang="pt-BR" dirty="0" smtClean="0"/>
              <a:t>para seu tipo de quadro associado. Mais sobre isso mais tarde.</a:t>
            </a:r>
          </a:p>
          <a:p>
            <a:r>
              <a:rPr lang="pt-BR" dirty="0" smtClean="0"/>
              <a:t>To </a:t>
            </a:r>
            <a:r>
              <a:rPr lang="pt-BR" dirty="0" smtClean="0"/>
              <a:t>DS e </a:t>
            </a:r>
            <a:r>
              <a:rPr lang="pt-BR" dirty="0" err="1" smtClean="0"/>
              <a:t>From</a:t>
            </a:r>
            <a:r>
              <a:rPr lang="pt-BR" dirty="0" smtClean="0"/>
              <a:t> DS:Indica se o quadro está entrando ou saindo do sistema de distribuição.(rede com fios)</a:t>
            </a:r>
          </a:p>
          <a:p>
            <a:r>
              <a:rPr lang="pt-BR" dirty="0" smtClean="0"/>
              <a:t> </a:t>
            </a:r>
            <a:r>
              <a:rPr lang="pt-BR" dirty="0" smtClean="0"/>
              <a:t>More </a:t>
            </a:r>
            <a:r>
              <a:rPr lang="pt-BR" dirty="0" err="1" smtClean="0"/>
              <a:t>Frag</a:t>
            </a:r>
            <a:r>
              <a:rPr lang="pt-BR" dirty="0" smtClean="0"/>
              <a:t>: Mais fragmentos indica se mais fragmentos estão sendo enviados.</a:t>
            </a:r>
          </a:p>
          <a:p>
            <a:r>
              <a:rPr lang="pt-BR" dirty="0" err="1" smtClean="0"/>
              <a:t>Retry</a:t>
            </a:r>
            <a:r>
              <a:rPr lang="pt-BR" dirty="0" smtClean="0"/>
              <a:t> </a:t>
            </a:r>
            <a:r>
              <a:rPr lang="pt-BR" dirty="0" smtClean="0"/>
              <a:t>: (Repetir) indica que o quadro está sendo retransmitido.</a:t>
            </a:r>
          </a:p>
          <a:p>
            <a:r>
              <a:rPr lang="pt-BR" dirty="0" smtClean="0"/>
              <a:t>Power </a:t>
            </a:r>
            <a:r>
              <a:rPr lang="pt-BR" dirty="0" err="1" smtClean="0"/>
              <a:t>Mgmt</a:t>
            </a:r>
            <a:r>
              <a:rPr lang="pt-BR" dirty="0" smtClean="0"/>
              <a:t>: Gerenciamento de Energia indica se o STA envio está no modo ativo (valor: 0) ou o modo de economia de energia (valor: 1).</a:t>
            </a:r>
          </a:p>
          <a:p>
            <a:r>
              <a:rPr lang="pt-BR" dirty="0" smtClean="0"/>
              <a:t>More </a:t>
            </a:r>
            <a:r>
              <a:rPr lang="pt-BR" dirty="0" smtClean="0"/>
              <a:t>Data: Mais Dados indica que um STA no modo de economia de energia que a AP tem mais quadros para enviar. É também usado para indicar que há nos </a:t>
            </a:r>
            <a:r>
              <a:rPr lang="pt-BR" dirty="0" err="1" smtClean="0"/>
              <a:t>APs</a:t>
            </a:r>
            <a:r>
              <a:rPr lang="pt-BR" dirty="0" smtClean="0"/>
              <a:t> quadros de difusão / </a:t>
            </a:r>
            <a:r>
              <a:rPr lang="pt-BR" dirty="0" err="1" smtClean="0"/>
              <a:t>multicast</a:t>
            </a:r>
            <a:r>
              <a:rPr lang="pt-BR" dirty="0" smtClean="0"/>
              <a:t> esperando para serem transmitidos.</a:t>
            </a:r>
          </a:p>
          <a:p>
            <a:r>
              <a:rPr lang="pt-BR" dirty="0" smtClean="0"/>
              <a:t> </a:t>
            </a:r>
            <a:r>
              <a:rPr lang="pt-BR" dirty="0" smtClean="0"/>
              <a:t>WEP: indica se há ou não a </a:t>
            </a:r>
            <a:r>
              <a:rPr lang="pt-BR" dirty="0" err="1" smtClean="0"/>
              <a:t>encriptação</a:t>
            </a:r>
            <a:r>
              <a:rPr lang="pt-BR" dirty="0" smtClean="0"/>
              <a:t> e autenticação sendo utilizados no quadro.</a:t>
            </a:r>
          </a:p>
          <a:p>
            <a:r>
              <a:rPr lang="pt-BR" dirty="0" err="1" smtClean="0"/>
              <a:t>Order</a:t>
            </a:r>
            <a:r>
              <a:rPr lang="pt-BR" dirty="0" smtClean="0"/>
              <a:t>: Indica que o quadro está sendo enviado com a classe de serviço </a:t>
            </a:r>
            <a:r>
              <a:rPr lang="pt-BR" dirty="0" err="1" smtClean="0"/>
              <a:t>Strictly-ordered</a:t>
            </a:r>
            <a:r>
              <a:rPr lang="pt-BR" dirty="0" smtClean="0"/>
              <a:t> </a:t>
            </a:r>
            <a:r>
              <a:rPr lang="pt-BR" dirty="0" err="1" smtClean="0"/>
              <a:t>Service</a:t>
            </a:r>
            <a:r>
              <a:rPr lang="pt-BR" dirty="0" smtClean="0"/>
              <a:t> </a:t>
            </a:r>
            <a:r>
              <a:rPr lang="pt-BR" dirty="0" err="1" smtClean="0"/>
              <a:t>Class</a:t>
            </a:r>
            <a:r>
              <a:rPr lang="pt-BR" dirty="0" smtClean="0"/>
              <a:t>. Normalmente não definido mas pode ser usado em </a:t>
            </a:r>
            <a:r>
              <a:rPr lang="pt-BR" dirty="0" err="1" smtClean="0"/>
              <a:t>QoS</a:t>
            </a:r>
            <a:r>
              <a:rPr lang="pt-BR" dirty="0" smtClean="0"/>
              <a:t>.</a:t>
            </a:r>
          </a:p>
          <a:p>
            <a:pPr>
              <a:buNone/>
            </a:pP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Endereços</a:t>
            </a: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24628" y="3113720"/>
            <a:ext cx="5694744" cy="1498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Endereços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t-BR" dirty="0" smtClean="0"/>
              <a:t> </a:t>
            </a:r>
            <a:r>
              <a:rPr lang="pt-BR" b="1" dirty="0" smtClean="0"/>
              <a:t>DA</a:t>
            </a:r>
            <a:r>
              <a:rPr lang="pt-BR" dirty="0" smtClean="0"/>
              <a:t>: Endereço de destino (</a:t>
            </a:r>
            <a:r>
              <a:rPr lang="pt-BR" dirty="0" err="1" smtClean="0"/>
              <a:t>Destination</a:t>
            </a:r>
            <a:r>
              <a:rPr lang="pt-BR" dirty="0" smtClean="0"/>
              <a:t> </a:t>
            </a:r>
            <a:r>
              <a:rPr lang="pt-BR" dirty="0" err="1" smtClean="0"/>
              <a:t>Address</a:t>
            </a:r>
            <a:r>
              <a:rPr lang="pt-BR" dirty="0" smtClean="0"/>
              <a:t>)</a:t>
            </a:r>
          </a:p>
          <a:p>
            <a:r>
              <a:rPr lang="pt-BR" dirty="0" smtClean="0"/>
              <a:t> </a:t>
            </a:r>
            <a:r>
              <a:rPr lang="pt-BR" b="1" dirty="0" smtClean="0"/>
              <a:t>RA</a:t>
            </a:r>
            <a:r>
              <a:rPr lang="pt-BR" dirty="0" smtClean="0"/>
              <a:t>: Endereço do destinatário(</a:t>
            </a:r>
            <a:r>
              <a:rPr lang="pt-BR" dirty="0" err="1" smtClean="0"/>
              <a:t>Recipient</a:t>
            </a:r>
            <a:r>
              <a:rPr lang="pt-BR" dirty="0" smtClean="0"/>
              <a:t> </a:t>
            </a:r>
            <a:r>
              <a:rPr lang="pt-BR" dirty="0" err="1" smtClean="0"/>
              <a:t>Address</a:t>
            </a:r>
            <a:r>
              <a:rPr lang="pt-BR" dirty="0" smtClean="0"/>
              <a:t>)</a:t>
            </a:r>
          </a:p>
          <a:p>
            <a:r>
              <a:rPr lang="pt-BR" dirty="0" smtClean="0"/>
              <a:t>SA</a:t>
            </a:r>
            <a:r>
              <a:rPr lang="pt-BR" dirty="0" smtClean="0"/>
              <a:t>: Endereço de Origem (Source </a:t>
            </a:r>
            <a:r>
              <a:rPr lang="pt-BR" dirty="0" err="1" smtClean="0"/>
              <a:t>Address</a:t>
            </a:r>
            <a:r>
              <a:rPr lang="pt-BR" dirty="0" smtClean="0"/>
              <a:t>)</a:t>
            </a:r>
          </a:p>
          <a:p>
            <a:r>
              <a:rPr lang="pt-BR" dirty="0" smtClean="0"/>
              <a:t>TA</a:t>
            </a:r>
            <a:r>
              <a:rPr lang="pt-BR" dirty="0" smtClean="0"/>
              <a:t>: Transmissor Endereço (</a:t>
            </a:r>
            <a:r>
              <a:rPr lang="pt-BR" dirty="0" err="1" smtClean="0"/>
              <a:t>Transmitter</a:t>
            </a:r>
            <a:r>
              <a:rPr lang="pt-BR" dirty="0" smtClean="0"/>
              <a:t> </a:t>
            </a:r>
            <a:r>
              <a:rPr lang="pt-BR" dirty="0" err="1" smtClean="0"/>
              <a:t>Address</a:t>
            </a:r>
            <a:r>
              <a:rPr lang="pt-BR" dirty="0" smtClean="0"/>
              <a:t>)</a:t>
            </a:r>
          </a:p>
          <a:p>
            <a:r>
              <a:rPr lang="pt-BR" dirty="0" smtClean="0"/>
              <a:t>O primeiro caso é o modo IBSS(</a:t>
            </a:r>
            <a:r>
              <a:rPr lang="pt-BR" i="1" dirty="0" smtClean="0"/>
              <a:t>Ad </a:t>
            </a:r>
            <a:r>
              <a:rPr lang="pt-BR" i="1" dirty="0" err="1" smtClean="0"/>
              <a:t>Hoc</a:t>
            </a:r>
            <a:r>
              <a:rPr lang="pt-BR" dirty="0" smtClean="0"/>
              <a:t>). Os bits </a:t>
            </a:r>
            <a:r>
              <a:rPr lang="pt-BR" dirty="0" err="1" smtClean="0"/>
              <a:t>FromDS</a:t>
            </a:r>
            <a:r>
              <a:rPr lang="pt-BR" dirty="0" smtClean="0"/>
              <a:t> e  </a:t>
            </a:r>
            <a:r>
              <a:rPr lang="pt-BR" dirty="0" err="1" smtClean="0"/>
              <a:t>ToDS</a:t>
            </a:r>
            <a:r>
              <a:rPr lang="pt-BR" dirty="0" smtClean="0"/>
              <a:t> não estão definidos - ou seja, quando 2 </a:t>
            </a:r>
            <a:r>
              <a:rPr lang="pt-BR" dirty="0" err="1" smtClean="0"/>
              <a:t>STAs</a:t>
            </a:r>
            <a:r>
              <a:rPr lang="pt-BR" dirty="0" smtClean="0"/>
              <a:t> estão trocando dados. Os últimos 3 casos estão em modo de infra-estrutura:</a:t>
            </a:r>
          </a:p>
          <a:p>
            <a:r>
              <a:rPr lang="pt-BR" dirty="0" smtClean="0"/>
              <a:t> </a:t>
            </a:r>
            <a:r>
              <a:rPr lang="pt-BR" dirty="0" smtClean="0"/>
              <a:t>O segundo caso - apenas </a:t>
            </a:r>
            <a:r>
              <a:rPr lang="pt-BR" dirty="0" err="1" smtClean="0"/>
              <a:t>FromDS</a:t>
            </a:r>
            <a:r>
              <a:rPr lang="pt-BR" dirty="0" smtClean="0"/>
              <a:t> bit é definido - quando a AP fala para o STA.</a:t>
            </a:r>
          </a:p>
          <a:p>
            <a:r>
              <a:rPr lang="pt-BR" dirty="0" smtClean="0"/>
              <a:t>O </a:t>
            </a:r>
            <a:r>
              <a:rPr lang="pt-BR" dirty="0" smtClean="0"/>
              <a:t>terceiro caso – Somente o bit </a:t>
            </a:r>
            <a:r>
              <a:rPr lang="pt-BR" dirty="0" err="1" smtClean="0"/>
              <a:t>ToDS</a:t>
            </a:r>
            <a:r>
              <a:rPr lang="pt-BR" dirty="0" smtClean="0"/>
              <a:t> é definido - quando o STA fala com a AP.</a:t>
            </a:r>
          </a:p>
          <a:p>
            <a:r>
              <a:rPr lang="pt-BR" dirty="0" smtClean="0"/>
              <a:t>O </a:t>
            </a:r>
            <a:r>
              <a:rPr lang="pt-BR" dirty="0" smtClean="0"/>
              <a:t>último caso - ambos os bits são definidos no modo Wireless </a:t>
            </a:r>
            <a:r>
              <a:rPr lang="pt-BR" dirty="0" err="1" smtClean="0"/>
              <a:t>Distribution</a:t>
            </a:r>
            <a:r>
              <a:rPr lang="pt-BR" dirty="0" smtClean="0"/>
              <a:t> System (WDS) - quando um AP fala para outro.</a:t>
            </a:r>
          </a:p>
          <a:p>
            <a:r>
              <a:rPr lang="pt-BR" dirty="0" smtClean="0"/>
              <a:t>Observação: O quarto campo de endereço só existe no modo WDS.</a:t>
            </a:r>
          </a:p>
          <a:p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Padrão IEEE 802.11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802.11,802.11b,802.11ª,802.11g,802.11n</a:t>
            </a:r>
          </a:p>
          <a:p>
            <a:r>
              <a:rPr lang="pt-BR" dirty="0" smtClean="0"/>
              <a:t>Modos de operação</a:t>
            </a:r>
          </a:p>
          <a:p>
            <a:pPr lvl="1"/>
            <a:r>
              <a:rPr lang="pt-BR" dirty="0" smtClean="0"/>
              <a:t>Ad </a:t>
            </a:r>
            <a:r>
              <a:rPr lang="pt-BR" dirty="0" err="1" smtClean="0"/>
              <a:t>hoc</a:t>
            </a:r>
            <a:endParaRPr lang="pt-BR" dirty="0" smtClean="0"/>
          </a:p>
          <a:p>
            <a:pPr lvl="1"/>
            <a:r>
              <a:rPr lang="pt-BR" dirty="0" err="1" smtClean="0"/>
              <a:t>Infraestrutura</a:t>
            </a:r>
            <a:endParaRPr lang="pt-BR" dirty="0" smtClean="0"/>
          </a:p>
          <a:p>
            <a:r>
              <a:rPr lang="pt-BR" dirty="0" smtClean="0"/>
              <a:t>802.11: camada MAC</a:t>
            </a:r>
          </a:p>
          <a:p>
            <a:pPr lvl="1"/>
            <a:endParaRPr lang="pt-BR" dirty="0" smtClean="0"/>
          </a:p>
          <a:p>
            <a:pPr lvl="1"/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2428860" y="6356350"/>
            <a:ext cx="4572032" cy="365125"/>
          </a:xfrm>
        </p:spPr>
        <p:txBody>
          <a:bodyPr/>
          <a:lstStyle/>
          <a:p>
            <a:r>
              <a:rPr lang="pt-BR" dirty="0" smtClean="0">
                <a:hlinkClick r:id="rId2"/>
              </a:rPr>
              <a:t>www.cursosrm.com.br</a:t>
            </a:r>
            <a:r>
              <a:rPr lang="pt-BR" dirty="0" smtClean="0"/>
              <a:t> – 2019 – Direitos Reservados</a:t>
            </a:r>
            <a:endParaRPr lang="pt-BR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Quadros Comuns - ACK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Um quadro ACK é usado para informar o remetente que o dispositivo recebeu o pacote corretamente. Estes pacotes são enviados de forma relativamente rápida para cada </a:t>
            </a:r>
            <a:r>
              <a:rPr lang="pt-BR" dirty="0" err="1" smtClean="0"/>
              <a:t>unicast</a:t>
            </a:r>
            <a:r>
              <a:rPr lang="pt-BR" dirty="0" smtClean="0"/>
              <a:t> (dirigido para uma estação específica) por pacote enviado.</a:t>
            </a:r>
          </a:p>
          <a:p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5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57422" y="5000636"/>
            <a:ext cx="3695700" cy="657225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Quadros comuns – CTS/RTS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RTS / CTS é um suplemento para o mecanismo CSMA/CA e ajuda na redução de colisões. Acrescenta-se uma sobrecarga para a comunicação pois pacotes adicionais têm que ser adicionados no início da comunicação. O diagrama a seguir ilustra a seqüência de comunicação</a:t>
            </a:r>
          </a:p>
          <a:p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Quadros Comuns – CTS/RTS</a:t>
            </a: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7.jpe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09800" y="2377281"/>
            <a:ext cx="4724400" cy="29718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/>
              <a:t>Management Frames - Quadros de Gestão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Os </a:t>
            </a:r>
            <a:r>
              <a:rPr lang="pt-BR" dirty="0" smtClean="0"/>
              <a:t>quadros de gestão (management frames) são utilizados para negociar e controlar a relação entre o AP e a estação.</a:t>
            </a:r>
          </a:p>
          <a:p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/>
              <a:t>Management Frames - Quadros de Gestão</a:t>
            </a: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96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93135" y="1600200"/>
            <a:ext cx="535773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Beacon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smtClean="0"/>
              <a:t>Os Quadro </a:t>
            </a:r>
            <a:r>
              <a:rPr lang="pt-BR" dirty="0" err="1" smtClean="0"/>
              <a:t>Beacon</a:t>
            </a:r>
            <a:r>
              <a:rPr lang="pt-BR" dirty="0" smtClean="0"/>
              <a:t> são os mais comuns à medida que são enviados a uma taxa de cerca de 10 vezes por segundo. Os pacotes de </a:t>
            </a:r>
            <a:r>
              <a:rPr lang="pt-BR" dirty="0" err="1" smtClean="0"/>
              <a:t>beacon</a:t>
            </a:r>
            <a:r>
              <a:rPr lang="pt-BR" dirty="0" smtClean="0"/>
              <a:t> são transmitidos pelo AP para manter a rede sincronizada.</a:t>
            </a:r>
          </a:p>
          <a:p>
            <a:r>
              <a:rPr lang="pt-BR" dirty="0" smtClean="0"/>
              <a:t>Os </a:t>
            </a:r>
            <a:r>
              <a:rPr lang="pt-BR" dirty="0" err="1" smtClean="0"/>
              <a:t>beacons</a:t>
            </a:r>
            <a:r>
              <a:rPr lang="pt-BR" dirty="0" smtClean="0"/>
              <a:t> contêm informações úteis como o nome da rede (SSID, caso o broadcast não estiver desativado), as capacidades do AP, os preços e assim por diante. </a:t>
            </a:r>
            <a:r>
              <a:rPr lang="pt-BR" dirty="0" err="1" smtClean="0"/>
              <a:t>Beacons</a:t>
            </a:r>
            <a:r>
              <a:rPr lang="pt-BR" dirty="0" smtClean="0"/>
              <a:t> normalmente são enviados a cada 102.4</a:t>
            </a:r>
            <a:r>
              <a:rPr lang="pt-BR" dirty="0" err="1" smtClean="0"/>
              <a:t>ms</a:t>
            </a:r>
            <a:r>
              <a:rPr lang="pt-BR" dirty="0" smtClean="0"/>
              <a:t> a uma taxa de 1 </a:t>
            </a:r>
            <a:r>
              <a:rPr lang="pt-BR" dirty="0" err="1" smtClean="0"/>
              <a:t>Mbit</a:t>
            </a:r>
            <a:r>
              <a:rPr lang="pt-BR" dirty="0" smtClean="0"/>
              <a:t> para 802.11b e 2 </a:t>
            </a:r>
            <a:r>
              <a:rPr lang="pt-BR" dirty="0" err="1" smtClean="0"/>
              <a:t>Mbit</a:t>
            </a:r>
            <a:r>
              <a:rPr lang="pt-BR" dirty="0" smtClean="0"/>
              <a:t> para 802.11a ou g. </a:t>
            </a:r>
          </a:p>
          <a:p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Desautenticação</a:t>
            </a: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29.jpe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43100" y="2282031"/>
            <a:ext cx="5257800" cy="31623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Desautenticação</a:t>
            </a:r>
            <a:r>
              <a:rPr lang="pt-BR" dirty="0" smtClean="0"/>
              <a:t>(</a:t>
            </a:r>
            <a:r>
              <a:rPr lang="pt-BR" dirty="0" err="1" smtClean="0"/>
              <a:t>cont</a:t>
            </a:r>
            <a:r>
              <a:rPr lang="pt-BR" dirty="0" smtClean="0"/>
              <a:t>)</a:t>
            </a: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69311" y="1799994"/>
            <a:ext cx="5405377" cy="412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Interação das redes</a:t>
            </a: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39.jpe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80424" y="1600200"/>
            <a:ext cx="3783152" cy="4525963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Passos para entrada na rede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t-BR" dirty="0" smtClean="0"/>
              <a:t>• </a:t>
            </a:r>
            <a:r>
              <a:rPr lang="pt-BR" dirty="0" err="1" smtClean="0"/>
              <a:t>Probe</a:t>
            </a:r>
            <a:endParaRPr lang="pt-BR" dirty="0" smtClean="0"/>
          </a:p>
          <a:p>
            <a:pPr lvl="1"/>
            <a:r>
              <a:rPr lang="pt-BR" dirty="0" smtClean="0"/>
              <a:t>1. O STA primeiro envia um </a:t>
            </a:r>
            <a:r>
              <a:rPr lang="pt-BR" dirty="0" err="1" smtClean="0"/>
              <a:t>probe</a:t>
            </a:r>
            <a:r>
              <a:rPr lang="pt-BR" dirty="0" smtClean="0"/>
              <a:t> em todos os canais para encontrar o AP</a:t>
            </a:r>
          </a:p>
          <a:p>
            <a:pPr lvl="1"/>
            <a:r>
              <a:rPr lang="pt-BR" dirty="0" smtClean="0"/>
              <a:t>2. Os </a:t>
            </a:r>
            <a:r>
              <a:rPr lang="pt-BR" dirty="0" err="1" smtClean="0"/>
              <a:t>APs</a:t>
            </a:r>
            <a:r>
              <a:rPr lang="pt-BR" dirty="0" smtClean="0"/>
              <a:t> na área de cobertura atendem o pedido de </a:t>
            </a:r>
            <a:r>
              <a:rPr lang="pt-BR" dirty="0" err="1" smtClean="0"/>
              <a:t>probe</a:t>
            </a:r>
            <a:r>
              <a:rPr lang="pt-BR" dirty="0" smtClean="0"/>
              <a:t>.</a:t>
            </a:r>
          </a:p>
          <a:p>
            <a:r>
              <a:rPr lang="pt-BR" dirty="0" smtClean="0"/>
              <a:t>• Autenticação</a:t>
            </a:r>
          </a:p>
          <a:p>
            <a:pPr lvl="1"/>
            <a:r>
              <a:rPr lang="pt-BR" dirty="0" smtClean="0"/>
              <a:t>1. A Estação autentica com o AP; por padrão para aquele com o melhor sinal.</a:t>
            </a:r>
          </a:p>
          <a:p>
            <a:pPr lvl="1"/>
            <a:r>
              <a:rPr lang="pt-BR" dirty="0" smtClean="0"/>
              <a:t>2. O processo de autenticação ocorre (a duração do processo varia).</a:t>
            </a:r>
          </a:p>
          <a:p>
            <a:pPr lvl="1"/>
            <a:r>
              <a:rPr lang="pt-BR" dirty="0" smtClean="0"/>
              <a:t>3. O AP envia uma resposta para a autenticação.</a:t>
            </a:r>
          </a:p>
          <a:p>
            <a:r>
              <a:rPr lang="pt-BR" dirty="0" smtClean="0"/>
              <a:t>• Associação</a:t>
            </a:r>
          </a:p>
          <a:p>
            <a:pPr lvl="1"/>
            <a:r>
              <a:rPr lang="pt-BR" dirty="0" smtClean="0"/>
              <a:t>1. O STA envia um pedido de associação.</a:t>
            </a:r>
          </a:p>
          <a:p>
            <a:pPr lvl="1"/>
            <a:r>
              <a:rPr lang="pt-BR" dirty="0" smtClean="0"/>
              <a:t>2. O AP envia uma resposta de associação</a:t>
            </a:r>
          </a:p>
          <a:p>
            <a:pPr lvl="1"/>
            <a:r>
              <a:rPr lang="pt-BR" dirty="0" smtClean="0"/>
              <a:t>3. O STA pode se comunicar com a rede.</a:t>
            </a:r>
          </a:p>
          <a:p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IEEE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t-BR" dirty="0"/>
              <a:t>O IEEE é um acrônimo para o </a:t>
            </a:r>
            <a:r>
              <a:rPr lang="pt-BR" dirty="0" err="1"/>
              <a:t>Institute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Electrical</a:t>
            </a:r>
            <a:r>
              <a:rPr lang="pt-BR" dirty="0"/>
              <a:t>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Electronics</a:t>
            </a:r>
            <a:r>
              <a:rPr lang="pt-BR" dirty="0"/>
              <a:t> </a:t>
            </a:r>
            <a:r>
              <a:rPr lang="pt-BR" dirty="0" err="1"/>
              <a:t>Engineers</a:t>
            </a:r>
            <a:r>
              <a:rPr lang="pt-BR" dirty="0"/>
              <a:t> (Instituto de Engenheiros Elétricos e Eletrônicos). Este instituto é formado por grupos de cientistas e estudantes que reunidos são uma das maiores autoridades nas áreas de engenharia aeroespacial, telecomunicações, engenharia biomédica, energia elétrica, etc. O IEEE é composto de mais de 365000 membros de todo o mundo.</a:t>
            </a:r>
          </a:p>
          <a:p>
            <a:r>
              <a:rPr lang="pt-BR" dirty="0"/>
              <a:t>O IEEE foi formada em 1963 pela fusão dos seguintes institutos:</a:t>
            </a:r>
          </a:p>
          <a:p>
            <a:pPr lvl="1"/>
            <a:r>
              <a:rPr lang="pt-BR" dirty="0" smtClean="0"/>
              <a:t>AIEE </a:t>
            </a:r>
            <a:r>
              <a:rPr lang="pt-BR" dirty="0"/>
              <a:t>- </a:t>
            </a:r>
            <a:r>
              <a:rPr lang="pt-BR" dirty="0" err="1"/>
              <a:t>American</a:t>
            </a:r>
            <a:r>
              <a:rPr lang="pt-BR" dirty="0"/>
              <a:t> </a:t>
            </a:r>
            <a:r>
              <a:rPr lang="pt-BR" dirty="0" err="1"/>
              <a:t>Institute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Electrical</a:t>
            </a:r>
            <a:r>
              <a:rPr lang="pt-BR" dirty="0"/>
              <a:t> </a:t>
            </a:r>
            <a:r>
              <a:rPr lang="pt-BR" dirty="0" err="1"/>
              <a:t>Engineers</a:t>
            </a:r>
            <a:r>
              <a:rPr lang="pt-BR" dirty="0"/>
              <a:t> (Instituto Americano de Engenheiros Elétricos), que era responsável pela comunicações por fio e sistemas de </a:t>
            </a:r>
            <a:r>
              <a:rPr lang="pt-BR" dirty="0" smtClean="0"/>
              <a:t>energia.</a:t>
            </a:r>
          </a:p>
          <a:p>
            <a:pPr lvl="1"/>
            <a:r>
              <a:rPr lang="pt-BR" dirty="0" smtClean="0"/>
              <a:t>IRE- </a:t>
            </a:r>
            <a:r>
              <a:rPr lang="pt-BR" dirty="0" err="1"/>
              <a:t>Institute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Radio </a:t>
            </a:r>
            <a:r>
              <a:rPr lang="pt-BR" dirty="0" err="1"/>
              <a:t>Engineers</a:t>
            </a:r>
            <a:r>
              <a:rPr lang="pt-BR" dirty="0"/>
              <a:t> ( Instituto de Engenheiros de Rádio), responsável por comunicações sem fios.</a:t>
            </a:r>
          </a:p>
          <a:p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Probe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O </a:t>
            </a:r>
            <a:r>
              <a:rPr lang="pt-BR" dirty="0" err="1" smtClean="0"/>
              <a:t>probe</a:t>
            </a:r>
            <a:r>
              <a:rPr lang="pt-BR" dirty="0" smtClean="0"/>
              <a:t> é o primeiro estágio na conexão com uma rede sem fio. Nesta fase, a placa de rede sem fio (</a:t>
            </a:r>
            <a:r>
              <a:rPr lang="pt-BR" dirty="0" err="1" smtClean="0"/>
              <a:t>driver</a:t>
            </a:r>
            <a:r>
              <a:rPr lang="pt-BR" dirty="0" smtClean="0"/>
              <a:t>) procura por um AP.</a:t>
            </a:r>
          </a:p>
          <a:p>
            <a:r>
              <a:rPr lang="pt-BR" dirty="0" smtClean="0"/>
              <a:t>O diagrama a seguir ilustra o processo:</a:t>
            </a:r>
          </a:p>
          <a:p>
            <a:pPr>
              <a:buNone/>
            </a:pP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40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28860" y="3857628"/>
            <a:ext cx="4210050" cy="19812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Autenticação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 </a:t>
            </a:r>
            <a:r>
              <a:rPr lang="pt-BR" dirty="0" smtClean="0"/>
              <a:t>autenticação compartilhada que só é usado com WEP</a:t>
            </a:r>
          </a:p>
          <a:p>
            <a:r>
              <a:rPr lang="pt-BR" dirty="0" smtClean="0"/>
              <a:t>Open </a:t>
            </a:r>
            <a:r>
              <a:rPr lang="pt-BR" dirty="0" smtClean="0"/>
              <a:t>Authentication (Autenticação aberta)</a:t>
            </a:r>
          </a:p>
          <a:p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Autenticação aberta</a:t>
            </a: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47.jpe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5984" y="1714488"/>
            <a:ext cx="4181475" cy="2038350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2143108" y="3857628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 smtClean="0"/>
              <a:t>A seqüência de eventos durante a autenticação aberta são:</a:t>
            </a:r>
          </a:p>
          <a:p>
            <a:r>
              <a:rPr lang="pt-BR" dirty="0" smtClean="0"/>
              <a:t>1. O STA envia uma solicitação de autenticação</a:t>
            </a:r>
          </a:p>
          <a:p>
            <a:r>
              <a:rPr lang="pt-BR" dirty="0" smtClean="0"/>
              <a:t>2. O AP envia uma resposta de autenticação (bem-sucedida)</a:t>
            </a:r>
          </a:p>
          <a:p>
            <a:r>
              <a:rPr lang="pt-BR" dirty="0" smtClean="0"/>
              <a:t>3. O STA envia um pedido de associação</a:t>
            </a:r>
          </a:p>
          <a:p>
            <a:r>
              <a:rPr lang="pt-BR" dirty="0" smtClean="0"/>
              <a:t>4. O AP envia uma resposta de associação, se a capacidade do cliente satisfaz a uma das AP.</a:t>
            </a:r>
            <a:endParaRPr lang="pt-BR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err="1" smtClean="0"/>
              <a:t>Shared</a:t>
            </a:r>
            <a:r>
              <a:rPr lang="pt-BR" dirty="0" smtClean="0"/>
              <a:t> Authentication</a:t>
            </a: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51.jpe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57422" y="1357298"/>
            <a:ext cx="4171950" cy="3095625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357158" y="4572008"/>
            <a:ext cx="78581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A estação envia um pedido de autenticação ao AP.</a:t>
            </a:r>
          </a:p>
          <a:p>
            <a:r>
              <a:rPr lang="pt-BR" dirty="0" smtClean="0"/>
              <a:t>1. O AP envia um texto de desafio para a estação.</a:t>
            </a:r>
          </a:p>
          <a:p>
            <a:r>
              <a:rPr lang="pt-BR" dirty="0" smtClean="0"/>
              <a:t>2. A estação usa a chave padrão para criptografar o texto de desafio e envia-o de volta para o AP.</a:t>
            </a:r>
          </a:p>
          <a:p>
            <a:r>
              <a:rPr lang="pt-BR" dirty="0" smtClean="0"/>
              <a:t>3. O AP decifra o texto cifrado (utilizando a chave WEP), em seguida, compara o resultado com o texto original desafio. Se ele corresponder ambos compartilham a mesma chave </a:t>
            </a:r>
            <a:r>
              <a:rPr lang="pt-BR" dirty="0" smtClean="0"/>
              <a:t>e o </a:t>
            </a:r>
            <a:r>
              <a:rPr lang="pt-BR" dirty="0" smtClean="0"/>
              <a:t>AP autentica a estação. Se não bater, o AP se recusa a autenticar a estação.</a:t>
            </a:r>
            <a:endParaRPr lang="pt-BR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Associação</a:t>
            </a: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62.jpe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57422" y="1500174"/>
            <a:ext cx="4191000" cy="1952625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2285984" y="3857628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 smtClean="0"/>
              <a:t>Associação é a terceira e última etapa que um cliente efetua antes de ser capaz de se conectar e participar de uma rede. O processo de associação é sempre o mesmo, qualquer que seja a criptografia que está sendo utilizada (Rede aberta, WEP com autenticação aberta ou compartilhada ou WPA).</a:t>
            </a:r>
            <a:endParaRPr lang="pt-BR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Criptografia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dirty="0" smtClean="0"/>
              <a:t>Como </a:t>
            </a:r>
            <a:r>
              <a:rPr lang="pt-BR" dirty="0" err="1" smtClean="0"/>
              <a:t>Wi-Fi</a:t>
            </a:r>
            <a:r>
              <a:rPr lang="pt-BR" dirty="0" smtClean="0"/>
              <a:t> funciona em ondas de rádio, este meio está sujeito a escutas. Desta forma, criptografia tem de ser utilizada para proteger os dados transmitidos.</a:t>
            </a:r>
          </a:p>
          <a:p>
            <a:r>
              <a:rPr lang="pt-BR" dirty="0" smtClean="0"/>
              <a:t>A criptografia WEP foi criada quando o padrão 802.11 foi lançado para dar privacidade e características semelhantes às encontradas em redes com fio. </a:t>
            </a:r>
            <a:endParaRPr lang="pt-BR" dirty="0" smtClean="0"/>
          </a:p>
          <a:p>
            <a:r>
              <a:rPr lang="pt-BR" dirty="0" smtClean="0"/>
              <a:t>Assim </a:t>
            </a:r>
            <a:r>
              <a:rPr lang="pt-BR" dirty="0" smtClean="0"/>
              <a:t>que as falhas foram encontradas na criptografia WEP (WEP pode ser quebrada em menos de um minuto), a IEEE802.11 criou um novo grupo chamado 802.11i destinado a melhorar a segurança </a:t>
            </a:r>
            <a:r>
              <a:rPr lang="pt-BR" dirty="0" err="1" smtClean="0"/>
              <a:t>Wi-fi</a:t>
            </a:r>
            <a:r>
              <a:rPr lang="pt-BR" dirty="0" smtClean="0"/>
              <a:t>. Desta forma, o padrão WPA substituiu o WEP em 2003 seguido por WPA2 em 2004 (padrão 802.11i).</a:t>
            </a:r>
          </a:p>
          <a:p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Redes Abertas</a:t>
            </a: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64.jpe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28860" y="1357298"/>
            <a:ext cx="4162425" cy="3019425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2428860" y="4429132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 smtClean="0"/>
              <a:t>O cliente envia um pedido de autenticação</a:t>
            </a:r>
          </a:p>
          <a:p>
            <a:r>
              <a:rPr lang="pt-BR" dirty="0" smtClean="0"/>
              <a:t>1. O AP enviar uma resposta de autenticação (bem-sucedida)</a:t>
            </a:r>
          </a:p>
          <a:p>
            <a:r>
              <a:rPr lang="pt-BR" dirty="0" smtClean="0"/>
              <a:t>2. O cliente envia uma solicitação de associação</a:t>
            </a:r>
          </a:p>
          <a:p>
            <a:r>
              <a:rPr lang="pt-BR" dirty="0" smtClean="0"/>
              <a:t>3. O AP envia uma resposta de associação se as características dos clientes satisfazem os critérios do AP</a:t>
            </a:r>
            <a:endParaRPr lang="pt-BR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Wired</a:t>
            </a:r>
            <a:r>
              <a:rPr lang="pt-BR" dirty="0" smtClean="0"/>
              <a:t> </a:t>
            </a:r>
            <a:r>
              <a:rPr lang="pt-BR" dirty="0" err="1" smtClean="0"/>
              <a:t>Equivalent</a:t>
            </a:r>
            <a:r>
              <a:rPr lang="pt-BR" dirty="0" smtClean="0"/>
              <a:t> </a:t>
            </a:r>
            <a:r>
              <a:rPr lang="pt-BR" dirty="0" err="1" smtClean="0"/>
              <a:t>Privacy</a:t>
            </a:r>
            <a:r>
              <a:rPr lang="pt-BR" dirty="0" smtClean="0"/>
              <a:t> - WEP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pt-BR" dirty="0" smtClean="0"/>
              <a:t>As redes abertas são suscetíveis a escutas, uma vez que o tráfego não é criptografado. O padrão WEP tem como objetivo dar um pouco de privacidade para troca de dados. </a:t>
            </a:r>
            <a:endParaRPr lang="pt-BR" dirty="0" smtClean="0"/>
          </a:p>
          <a:p>
            <a:r>
              <a:rPr lang="pt-BR" dirty="0" smtClean="0"/>
              <a:t>O </a:t>
            </a:r>
            <a:r>
              <a:rPr lang="pt-BR" dirty="0" smtClean="0"/>
              <a:t>WEP é parte do padrão IEEE 802.11 que procura proteger as redes sem fio. Ele usa RC4 para criptografar o tráfego e executa CRC32 </a:t>
            </a:r>
            <a:r>
              <a:rPr lang="pt-BR" dirty="0" err="1" smtClean="0"/>
              <a:t>checksum</a:t>
            </a:r>
            <a:r>
              <a:rPr lang="pt-BR" dirty="0" smtClean="0"/>
              <a:t> para a integridade da mensagem.</a:t>
            </a:r>
          </a:p>
          <a:p>
            <a:r>
              <a:rPr lang="pt-BR" dirty="0" smtClean="0"/>
              <a:t>A criptografia WEP usa um vetor de inicialização de 24 bits. Tal vetor com um numero baixo de bits deve-se ao fato de que quando o padrão WEP estava sendo elaborado, o governo norte-americano limitou o tamanho de chave devido a restrições de exportação sobre tecnologias de criptografia. </a:t>
            </a:r>
            <a:endParaRPr lang="pt-BR" dirty="0" smtClean="0"/>
          </a:p>
          <a:p>
            <a:r>
              <a:rPr lang="pt-BR" dirty="0" smtClean="0"/>
              <a:t>Uma </a:t>
            </a:r>
            <a:r>
              <a:rPr lang="pt-BR" dirty="0" smtClean="0"/>
              <a:t>chave de 64 bits foi permitida dos quais 24 bits são usados para IV (reduzindo assim o tamanho da verdadeira chave para 40 bits.) Uma vez que as restrições foram suspensas, aumentou-se a chave para 128 bits(com o mesmo 24 bits IV, levando a uma chave efetiva de 104 bits). </a:t>
            </a:r>
            <a:endParaRPr lang="pt-BR" dirty="0" smtClean="0"/>
          </a:p>
          <a:p>
            <a:r>
              <a:rPr lang="pt-BR" dirty="0" smtClean="0"/>
              <a:t>Devido </a:t>
            </a:r>
            <a:r>
              <a:rPr lang="pt-BR" dirty="0" smtClean="0"/>
              <a:t>ao pequeno espaço de possibilidades de chaves (</a:t>
            </a:r>
            <a:r>
              <a:rPr lang="pt-BR" dirty="0" err="1" smtClean="0"/>
              <a:t>keyspace</a:t>
            </a:r>
            <a:r>
              <a:rPr lang="pt-BR" dirty="0" smtClean="0"/>
              <a:t>), cerca de 16 milhões diferente </a:t>
            </a:r>
            <a:r>
              <a:rPr lang="pt-BR" dirty="0" err="1" smtClean="0"/>
              <a:t>IVs</a:t>
            </a:r>
            <a:r>
              <a:rPr lang="pt-BR" dirty="0" smtClean="0"/>
              <a:t> podem ser gerados, onde </a:t>
            </a:r>
            <a:r>
              <a:rPr lang="pt-BR" dirty="0" err="1" smtClean="0"/>
              <a:t>IVs</a:t>
            </a:r>
            <a:r>
              <a:rPr lang="pt-BR" dirty="0" smtClean="0"/>
              <a:t> podem ser reutilizados visto que o protocolo não implementa proteção de repetição.</a:t>
            </a:r>
          </a:p>
          <a:p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Algoritmo - RC4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t-BR" dirty="0" smtClean="0"/>
              <a:t>RC4 (</a:t>
            </a:r>
            <a:r>
              <a:rPr lang="pt-BR" dirty="0" err="1" smtClean="0"/>
              <a:t>Rivest</a:t>
            </a:r>
            <a:r>
              <a:rPr lang="pt-BR" dirty="0" smtClean="0"/>
              <a:t> </a:t>
            </a:r>
            <a:r>
              <a:rPr lang="pt-BR" dirty="0" err="1" smtClean="0"/>
              <a:t>Cipher</a:t>
            </a:r>
            <a:r>
              <a:rPr lang="pt-BR" dirty="0" smtClean="0"/>
              <a:t> 4) foi projetado por Ron </a:t>
            </a:r>
            <a:r>
              <a:rPr lang="pt-BR" dirty="0" err="1" smtClean="0"/>
              <a:t>Rivest</a:t>
            </a:r>
            <a:r>
              <a:rPr lang="pt-BR" dirty="0" smtClean="0"/>
              <a:t> da RSA </a:t>
            </a:r>
            <a:r>
              <a:rPr lang="pt-BR" dirty="0" err="1" smtClean="0"/>
              <a:t>Security</a:t>
            </a:r>
            <a:r>
              <a:rPr lang="pt-BR" dirty="0" smtClean="0"/>
              <a:t>. Ele foi escolhido para criptografia sem fio devido sua simplicidade e rapidez impressionantes.</a:t>
            </a:r>
          </a:p>
          <a:p>
            <a:r>
              <a:rPr lang="pt-BR" dirty="0" smtClean="0"/>
              <a:t>O RC4 é uma cifra simétrica, ou seja, a mesma chave é usada para criptografar e </a:t>
            </a:r>
            <a:r>
              <a:rPr lang="pt-BR" dirty="0" err="1" smtClean="0"/>
              <a:t>descriptografar</a:t>
            </a:r>
            <a:r>
              <a:rPr lang="pt-BR" dirty="0" smtClean="0"/>
              <a:t> os dados. RC4 cria um fluxo de bits que são passados por operações de OU-EXCLUSIVO(XOR) com texto simples para obter os dados criptografados. Para decifrá-lo podemos simplesmente passar por operações de OU EXCLUSIVO(XOR) o texto criptografado, a fim de recuperar o texto original.</a:t>
            </a:r>
          </a:p>
          <a:p>
            <a:r>
              <a:rPr lang="pt-BR" dirty="0" smtClean="0"/>
              <a:t>RC4 consistem em 2 elementos-chave:</a:t>
            </a:r>
          </a:p>
          <a:p>
            <a:pPr lvl="1"/>
            <a:r>
              <a:rPr lang="pt-BR" dirty="0" smtClean="0"/>
              <a:t> </a:t>
            </a:r>
            <a:r>
              <a:rPr lang="pt-BR" dirty="0" err="1" smtClean="0"/>
              <a:t>Key</a:t>
            </a:r>
            <a:r>
              <a:rPr lang="pt-BR" dirty="0" smtClean="0"/>
              <a:t> </a:t>
            </a:r>
            <a:r>
              <a:rPr lang="pt-BR" dirty="0" err="1" smtClean="0"/>
              <a:t>Scheduling</a:t>
            </a:r>
            <a:r>
              <a:rPr lang="pt-BR" dirty="0" smtClean="0"/>
              <a:t> </a:t>
            </a:r>
            <a:r>
              <a:rPr lang="pt-BR" dirty="0" err="1" smtClean="0"/>
              <a:t>Algorithm</a:t>
            </a:r>
            <a:r>
              <a:rPr lang="pt-BR" dirty="0" smtClean="0"/>
              <a:t> (KSA) que inicializa a tabela de estado com IV + chave WEP</a:t>
            </a:r>
          </a:p>
          <a:p>
            <a:pPr lvl="1"/>
            <a:r>
              <a:rPr lang="pt-BR" dirty="0" smtClean="0"/>
              <a:t> </a:t>
            </a:r>
            <a:r>
              <a:rPr lang="pt-BR" dirty="0" smtClean="0"/>
              <a:t>O </a:t>
            </a:r>
            <a:r>
              <a:rPr lang="pt-BR" dirty="0" err="1" smtClean="0"/>
              <a:t>Pseudo-Random</a:t>
            </a:r>
            <a:r>
              <a:rPr lang="pt-BR" dirty="0" smtClean="0"/>
              <a:t> </a:t>
            </a:r>
            <a:r>
              <a:rPr lang="pt-BR" dirty="0" err="1" smtClean="0"/>
              <a:t>Generation</a:t>
            </a:r>
            <a:r>
              <a:rPr lang="pt-BR" dirty="0" smtClean="0"/>
              <a:t> </a:t>
            </a:r>
            <a:r>
              <a:rPr lang="pt-BR" dirty="0" err="1" smtClean="0"/>
              <a:t>Algorithm</a:t>
            </a:r>
            <a:r>
              <a:rPr lang="pt-BR" dirty="0" smtClean="0"/>
              <a:t> (PRGA) - cria um fluxo de chave</a:t>
            </a:r>
            <a:r>
              <a:rPr lang="pt-BR" dirty="0" smtClean="0"/>
              <a:t>.</a:t>
            </a:r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RC4 - </a:t>
            </a:r>
            <a:r>
              <a:rPr lang="pt-BR" dirty="0" err="1" smtClean="0"/>
              <a:t>Encriptação</a:t>
            </a: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75.pn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67745" y="1600200"/>
            <a:ext cx="6808510" cy="452596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Comitês IEEE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/>
              <a:t>O IEEE é dividido em diferentes comitês. O comitê número"802" desenvolve padrões de Rede Local e normas de redes metropolitanas. Os padrões mais conhecidos incluem Ethernet, </a:t>
            </a:r>
            <a:r>
              <a:rPr lang="pt-BR" dirty="0" err="1"/>
              <a:t>Token</a:t>
            </a:r>
            <a:r>
              <a:rPr lang="pt-BR" dirty="0"/>
              <a:t> </a:t>
            </a:r>
            <a:r>
              <a:rPr lang="pt-BR" dirty="0" err="1"/>
              <a:t>Ring</a:t>
            </a:r>
            <a:r>
              <a:rPr lang="pt-BR" dirty="0"/>
              <a:t>, Wireless LAN, </a:t>
            </a:r>
            <a:r>
              <a:rPr lang="pt-BR" dirty="0" err="1"/>
              <a:t>Bridging</a:t>
            </a:r>
            <a:r>
              <a:rPr lang="pt-BR" dirty="0"/>
              <a:t> e Virtual </a:t>
            </a:r>
            <a:r>
              <a:rPr lang="pt-BR" dirty="0" err="1"/>
              <a:t>Bridged</a:t>
            </a:r>
            <a:r>
              <a:rPr lang="pt-BR" dirty="0"/>
              <a:t> </a:t>
            </a:r>
            <a:r>
              <a:rPr lang="pt-BR" dirty="0" err="1"/>
              <a:t>LANs</a:t>
            </a:r>
            <a:r>
              <a:rPr lang="pt-BR" dirty="0"/>
              <a:t>.</a:t>
            </a:r>
          </a:p>
          <a:p>
            <a:r>
              <a:rPr lang="pt-BR" dirty="0"/>
              <a:t>As especificações IEEE mapeiam as duas camadas mais baixas do modelo OSI que contêm a "camada física" </a:t>
            </a:r>
            <a:r>
              <a:rPr lang="pt-BR" dirty="0" smtClean="0"/>
              <a:t>e a </a:t>
            </a:r>
            <a:r>
              <a:rPr lang="pt-BR" dirty="0"/>
              <a:t>"camada de enlace". A "camada de enlace" está subdividida em 2 sub-camadas chamadas "</a:t>
            </a:r>
            <a:r>
              <a:rPr lang="pt-BR" dirty="0" err="1"/>
              <a:t>Logical</a:t>
            </a:r>
            <a:r>
              <a:rPr lang="pt-BR" dirty="0"/>
              <a:t> Link </a:t>
            </a:r>
            <a:r>
              <a:rPr lang="pt-BR" dirty="0" err="1"/>
              <a:t>Control</a:t>
            </a:r>
            <a:r>
              <a:rPr lang="pt-BR" dirty="0"/>
              <a:t>" (LLC) e "controle de acesso de mídia" (MAC).</a:t>
            </a:r>
          </a:p>
          <a:p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Processo Criptografia RC4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dirty="0" smtClean="0"/>
              <a:t>1. Concatena IV e a chave WEP,  em seguida executar KSA e PRGA e </a:t>
            </a:r>
            <a:r>
              <a:rPr lang="pt-BR" dirty="0" err="1" smtClean="0"/>
              <a:t>obtem-se</a:t>
            </a:r>
            <a:r>
              <a:rPr lang="pt-BR" dirty="0" smtClean="0"/>
              <a:t> o </a:t>
            </a:r>
            <a:r>
              <a:rPr lang="pt-BR" dirty="0" err="1" smtClean="0"/>
              <a:t>keystream</a:t>
            </a:r>
            <a:endParaRPr lang="pt-BR" dirty="0" smtClean="0"/>
          </a:p>
          <a:p>
            <a:r>
              <a:rPr lang="pt-BR" dirty="0" smtClean="0"/>
              <a:t>2. Crie o ICV (CRC) da mensagem sem criptografia, em seguida, preenche na mensagem</a:t>
            </a:r>
          </a:p>
          <a:p>
            <a:r>
              <a:rPr lang="pt-BR" dirty="0" smtClean="0"/>
              <a:t>3. Aplica-se operação de </a:t>
            </a:r>
            <a:r>
              <a:rPr lang="pt-BR" dirty="0" err="1" smtClean="0"/>
              <a:t>ou-exclusivo</a:t>
            </a:r>
            <a:r>
              <a:rPr lang="pt-BR" dirty="0" smtClean="0"/>
              <a:t>(XOR) a mensagem sem criptografia + CRC32 e o </a:t>
            </a:r>
            <a:r>
              <a:rPr lang="pt-BR" dirty="0" err="1" smtClean="0"/>
              <a:t>keystream</a:t>
            </a:r>
            <a:r>
              <a:rPr lang="pt-BR" dirty="0" smtClean="0"/>
              <a:t> e </a:t>
            </a:r>
            <a:r>
              <a:rPr lang="pt-BR" dirty="0" err="1" smtClean="0"/>
              <a:t>obtem-se</a:t>
            </a:r>
            <a:r>
              <a:rPr lang="pt-BR" dirty="0" smtClean="0"/>
              <a:t> o texto criptografado</a:t>
            </a:r>
          </a:p>
          <a:p>
            <a:r>
              <a:rPr lang="pt-BR" dirty="0" smtClean="0"/>
              <a:t>4. O pacote contém os seguintes elementos:</a:t>
            </a:r>
          </a:p>
          <a:p>
            <a:pPr lvl="1"/>
            <a:r>
              <a:rPr lang="pt-BR" dirty="0" smtClean="0"/>
              <a:t>IV </a:t>
            </a:r>
            <a:r>
              <a:rPr lang="pt-BR" dirty="0" smtClean="0"/>
              <a:t>(utilizada anteriormente)</a:t>
            </a:r>
          </a:p>
          <a:p>
            <a:pPr lvl="1"/>
            <a:r>
              <a:rPr lang="pt-BR" dirty="0" err="1" smtClean="0"/>
              <a:t>Key</a:t>
            </a:r>
            <a:r>
              <a:rPr lang="pt-BR" dirty="0" smtClean="0"/>
              <a:t> </a:t>
            </a:r>
            <a:r>
              <a:rPr lang="pt-BR" dirty="0" smtClean="0"/>
              <a:t>ID</a:t>
            </a:r>
          </a:p>
          <a:p>
            <a:pPr lvl="1"/>
            <a:r>
              <a:rPr lang="pt-BR" dirty="0" smtClean="0"/>
              <a:t>texto </a:t>
            </a:r>
            <a:r>
              <a:rPr lang="pt-BR" dirty="0" smtClean="0"/>
              <a:t>criptografado</a:t>
            </a:r>
          </a:p>
          <a:p>
            <a:pPr lvl="1"/>
            <a:r>
              <a:rPr lang="pt-BR" dirty="0" smtClean="0"/>
              <a:t>ICV </a:t>
            </a:r>
            <a:r>
              <a:rPr lang="pt-BR" dirty="0" smtClean="0"/>
              <a:t>que é o CRC32 do texto sem criptografia</a:t>
            </a:r>
          </a:p>
          <a:p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Decriptografia</a:t>
            </a:r>
            <a:r>
              <a:rPr lang="pt-BR" dirty="0" smtClean="0"/>
              <a:t> RC4</a:t>
            </a: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76.pn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061716"/>
            <a:ext cx="8229600" cy="360293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Decriptografia</a:t>
            </a:r>
            <a:r>
              <a:rPr lang="pt-BR" dirty="0" smtClean="0"/>
              <a:t> RC4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pt-BR" dirty="0" smtClean="0"/>
              <a:t>Processo de </a:t>
            </a:r>
            <a:r>
              <a:rPr lang="pt-BR" dirty="0" err="1" smtClean="0"/>
              <a:t>decriptografia</a:t>
            </a:r>
            <a:r>
              <a:rPr lang="pt-BR" dirty="0" smtClean="0"/>
              <a:t>:</a:t>
            </a:r>
          </a:p>
          <a:p>
            <a:r>
              <a:rPr lang="pt-BR" dirty="0" smtClean="0"/>
              <a:t>1. concatenar a IV + </a:t>
            </a:r>
            <a:r>
              <a:rPr lang="pt-BR" dirty="0" err="1" smtClean="0"/>
              <a:t>Key</a:t>
            </a:r>
            <a:r>
              <a:rPr lang="pt-BR" dirty="0" smtClean="0"/>
              <a:t> ID, em seguida, executar KSA e PRGA, o que resulta na </a:t>
            </a:r>
            <a:r>
              <a:rPr lang="pt-BR" dirty="0" err="1" smtClean="0"/>
              <a:t>keystream</a:t>
            </a:r>
            <a:r>
              <a:rPr lang="pt-BR" dirty="0" smtClean="0"/>
              <a:t>.</a:t>
            </a:r>
          </a:p>
          <a:p>
            <a:r>
              <a:rPr lang="pt-BR" dirty="0" smtClean="0"/>
              <a:t>2. Aplicar operação de </a:t>
            </a:r>
            <a:r>
              <a:rPr lang="pt-BR" dirty="0" err="1" smtClean="0"/>
              <a:t>Ou-exclusivo</a:t>
            </a:r>
            <a:r>
              <a:rPr lang="pt-BR" dirty="0" smtClean="0"/>
              <a:t> (XOR) na mensagem codificada e o </a:t>
            </a:r>
            <a:r>
              <a:rPr lang="pt-BR" dirty="0" err="1" smtClean="0"/>
              <a:t>keystream</a:t>
            </a:r>
            <a:r>
              <a:rPr lang="pt-BR" dirty="0" smtClean="0"/>
              <a:t>, resultando na mensagem + ICV</a:t>
            </a:r>
          </a:p>
          <a:p>
            <a:r>
              <a:rPr lang="pt-BR" dirty="0" smtClean="0"/>
              <a:t>3. Comparar o ICV </a:t>
            </a:r>
            <a:r>
              <a:rPr lang="pt-BR" dirty="0" err="1" smtClean="0"/>
              <a:t>descriptografados</a:t>
            </a:r>
            <a:r>
              <a:rPr lang="pt-BR" dirty="0" smtClean="0"/>
              <a:t> com a recebida juntamente com o pacote</a:t>
            </a:r>
          </a:p>
          <a:p>
            <a:pPr lvl="1"/>
            <a:r>
              <a:rPr lang="pt-BR" dirty="0" smtClean="0"/>
              <a:t>Se </a:t>
            </a:r>
            <a:r>
              <a:rPr lang="pt-BR" dirty="0" smtClean="0"/>
              <a:t>eles forem iguais, o quadro está intacto e será aceito.</a:t>
            </a:r>
          </a:p>
          <a:p>
            <a:pPr lvl="1"/>
            <a:r>
              <a:rPr lang="pt-BR" dirty="0" smtClean="0"/>
              <a:t>Se </a:t>
            </a:r>
            <a:r>
              <a:rPr lang="pt-BR" dirty="0" smtClean="0"/>
              <a:t>forem diferentes, descartar o quadro. O pacote é falso ou corrompido.</a:t>
            </a:r>
          </a:p>
          <a:p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WPA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t-BR" dirty="0" smtClean="0"/>
              <a:t>O grupo IEEE 802.11i (destinado a melhorar a segurança sem fio) passou a desenvolver dois novos protocolos de criptografia da camada de enlace, TKIP e CCMP.</a:t>
            </a:r>
          </a:p>
          <a:p>
            <a:r>
              <a:rPr lang="pt-BR" dirty="0" smtClean="0"/>
              <a:t>O CCMP foi projetado desde o início levou muito mais tempo de desenvolvimento em comparação com TKIP. TKIP terminou com o nome comercial "WPA1" enquanto WPA2 foi dado ao CCMP.</a:t>
            </a:r>
          </a:p>
          <a:p>
            <a:pPr>
              <a:buNone/>
            </a:pPr>
            <a:endParaRPr lang="pt-BR" dirty="0" smtClean="0"/>
          </a:p>
          <a:p>
            <a:r>
              <a:rPr lang="pt-BR" u="sng" dirty="0" smtClean="0"/>
              <a:t>WPA possui duas versões:</a:t>
            </a:r>
            <a:endParaRPr lang="pt-BR" dirty="0" smtClean="0"/>
          </a:p>
          <a:p>
            <a:pPr lvl="1"/>
            <a:r>
              <a:rPr lang="pt-BR" dirty="0" smtClean="0"/>
              <a:t> </a:t>
            </a:r>
            <a:r>
              <a:rPr lang="pt-BR" dirty="0" smtClean="0"/>
              <a:t>WPA pessoal que faz uso de autenticação de chave pré-compartilhada (WPA-PSK); uma frase secreta compartilhada por todos os integrantes da rede.</a:t>
            </a:r>
          </a:p>
          <a:p>
            <a:pPr lvl="1"/>
            <a:r>
              <a:rPr lang="pt-BR" dirty="0" smtClean="0"/>
              <a:t> </a:t>
            </a:r>
            <a:r>
              <a:rPr lang="pt-BR" dirty="0" smtClean="0"/>
              <a:t>WPA Empresarial que usa 802.1X e um servidor RADIUS para AAA</a:t>
            </a:r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WPA1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t-BR" dirty="0" smtClean="0"/>
              <a:t>WPA1 baseia-se no terceiro rascunho da 802.11i e usa TKIP. Ele foi projetado para ser compatível com hardware legado, e ainda usa WEP como o algoritmo de criptografia, no entanto aborda falhas encontradas no WEP com os seguintes elementos:</a:t>
            </a:r>
          </a:p>
          <a:p>
            <a:pPr lvl="1"/>
            <a:r>
              <a:rPr lang="pt-BR" dirty="0" smtClean="0"/>
              <a:t>Combinação </a:t>
            </a:r>
            <a:r>
              <a:rPr lang="pt-BR" dirty="0" smtClean="0"/>
              <a:t>de chaves em cada pacote</a:t>
            </a:r>
          </a:p>
          <a:p>
            <a:pPr lvl="1"/>
            <a:r>
              <a:rPr lang="pt-BR" dirty="0" smtClean="0"/>
              <a:t>IV </a:t>
            </a:r>
            <a:r>
              <a:rPr lang="pt-BR" dirty="0" err="1" smtClean="0"/>
              <a:t>Sequencing</a:t>
            </a:r>
            <a:r>
              <a:rPr lang="pt-BR" dirty="0" smtClean="0"/>
              <a:t> para evitar ataques de </a:t>
            </a:r>
            <a:r>
              <a:rPr lang="pt-BR" dirty="0" smtClean="0"/>
              <a:t>repetição</a:t>
            </a:r>
          </a:p>
          <a:p>
            <a:pPr lvl="1"/>
            <a:r>
              <a:rPr lang="pt-BR" dirty="0" smtClean="0"/>
              <a:t> </a:t>
            </a:r>
            <a:r>
              <a:rPr lang="pt-BR" dirty="0" smtClean="0"/>
              <a:t>Nova verificação de integridade de mensagem, MIC, usando algoritmo Michael e contramedidas em falhas de </a:t>
            </a:r>
            <a:r>
              <a:rPr lang="pt-BR" dirty="0" smtClean="0"/>
              <a:t>MIC.</a:t>
            </a:r>
          </a:p>
          <a:p>
            <a:pPr lvl="1"/>
            <a:r>
              <a:rPr lang="pt-BR" dirty="0" smtClean="0"/>
              <a:t>Distribuição </a:t>
            </a:r>
            <a:r>
              <a:rPr lang="pt-BR" dirty="0" smtClean="0"/>
              <a:t>de chaves e mecanismo de </a:t>
            </a:r>
            <a:r>
              <a:rPr lang="pt-BR" dirty="0" err="1" smtClean="0"/>
              <a:t>rechaveamento</a:t>
            </a:r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WPA2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WPA2 é a plena implementação do 802.11i e é também chamado RSN. </a:t>
            </a:r>
            <a:endParaRPr lang="pt-BR" dirty="0" smtClean="0"/>
          </a:p>
          <a:p>
            <a:r>
              <a:rPr lang="pt-BR" dirty="0" smtClean="0"/>
              <a:t>Ele </a:t>
            </a:r>
            <a:r>
              <a:rPr lang="pt-BR" dirty="0" smtClean="0"/>
              <a:t>faz uso de um novo algoritmo baseado em AES, chamado de CCMP. </a:t>
            </a:r>
            <a:endParaRPr lang="pt-BR" dirty="0" smtClean="0"/>
          </a:p>
          <a:p>
            <a:r>
              <a:rPr lang="pt-BR" dirty="0" smtClean="0"/>
              <a:t>Ele </a:t>
            </a:r>
            <a:r>
              <a:rPr lang="pt-BR" dirty="0" smtClean="0"/>
              <a:t>foi projetado a partir do zero e não é compatível com hardware mais antigo.</a:t>
            </a:r>
          </a:p>
          <a:p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WPA empresarial</a:t>
            </a: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77.jpe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85918" y="1500174"/>
            <a:ext cx="5286412" cy="2703538"/>
          </a:xfrm>
          <a:prstGeom prst="rect">
            <a:avLst/>
          </a:prstGeom>
        </p:spPr>
      </p:pic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1714480" y="4714884"/>
            <a:ext cx="564360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O canal de comunicação seguro é configurado em 4 etapas:</a:t>
            </a:r>
            <a:endParaRPr kumimoji="0" lang="pt-B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1. Acordo sobre protocolos de segurança</a:t>
            </a:r>
            <a:endParaRPr kumimoji="0" lang="pt-B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2. Autenticação</a:t>
            </a:r>
            <a:endParaRPr kumimoji="0" lang="pt-B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3. Distribuição e verificação de chaves</a:t>
            </a:r>
            <a:endParaRPr kumimoji="0" lang="pt-B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4. Criptografia de dados e integridade</a:t>
            </a:r>
            <a:endParaRPr kumimoji="0" lang="pt-B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WPA </a:t>
            </a:r>
            <a:r>
              <a:rPr lang="pt-BR" dirty="0" err="1" smtClean="0"/>
              <a:t>Personal</a:t>
            </a: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78.jpe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00298" y="1357298"/>
            <a:ext cx="4229100" cy="3286125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Escolha do Hardware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Escolher o hardware certo é muitas vezes uma tarefa dolorosa e potencialmente </a:t>
            </a:r>
            <a:r>
              <a:rPr lang="pt-BR" dirty="0" smtClean="0"/>
              <a:t>frustrante.</a:t>
            </a:r>
          </a:p>
          <a:p>
            <a:r>
              <a:rPr lang="pt-BR" dirty="0" smtClean="0"/>
              <a:t>Lembro-me </a:t>
            </a:r>
            <a:r>
              <a:rPr lang="pt-BR" dirty="0" smtClean="0"/>
              <a:t>mais de uma ocasião onde eu tentei encontrar uma placa de rede wireless para mim mesmo, e acabei comprando a placa errada. </a:t>
            </a:r>
          </a:p>
          <a:p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Placas externas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endParaRPr lang="pt-BR" b="1" dirty="0" smtClean="0"/>
          </a:p>
          <a:p>
            <a:pPr>
              <a:buNone/>
            </a:pPr>
            <a:r>
              <a:rPr lang="pt-BR" dirty="0" smtClean="0"/>
              <a:t>"</a:t>
            </a:r>
            <a:r>
              <a:rPr lang="pt-BR" dirty="0" smtClean="0"/>
              <a:t>PCMCIA" significa </a:t>
            </a:r>
            <a:r>
              <a:rPr lang="pt-BR" dirty="0" err="1" smtClean="0"/>
              <a:t>Personal</a:t>
            </a:r>
            <a:r>
              <a:rPr lang="pt-BR" dirty="0" smtClean="0"/>
              <a:t> </a:t>
            </a:r>
            <a:r>
              <a:rPr lang="pt-BR" dirty="0" err="1" smtClean="0"/>
              <a:t>Computer</a:t>
            </a:r>
            <a:r>
              <a:rPr lang="pt-BR" dirty="0" smtClean="0"/>
              <a:t> memória </a:t>
            </a:r>
            <a:r>
              <a:rPr lang="pt-BR" dirty="0" err="1" smtClean="0"/>
              <a:t>Card</a:t>
            </a:r>
            <a:r>
              <a:rPr lang="pt-BR" dirty="0" smtClean="0"/>
              <a:t> </a:t>
            </a:r>
            <a:r>
              <a:rPr lang="pt-BR" dirty="0" err="1" smtClean="0"/>
              <a:t>International</a:t>
            </a:r>
            <a:r>
              <a:rPr lang="pt-BR" dirty="0" smtClean="0"/>
              <a:t> </a:t>
            </a:r>
            <a:r>
              <a:rPr lang="pt-BR" dirty="0" err="1" smtClean="0"/>
              <a:t>Association</a:t>
            </a:r>
            <a:r>
              <a:rPr lang="pt-BR" dirty="0" smtClean="0"/>
              <a:t>. Estes são os cartões de 16 bits que não são mais fabricados (apenas adaptadores 802.11b utilizavam esse conector).</a:t>
            </a:r>
          </a:p>
          <a:p>
            <a:pPr>
              <a:buNone/>
            </a:pPr>
            <a:r>
              <a:rPr lang="pt-BR" dirty="0" smtClean="0"/>
              <a:t>"</a:t>
            </a:r>
            <a:r>
              <a:rPr lang="pt-BR" dirty="0" err="1" smtClean="0"/>
              <a:t>Cardbus</a:t>
            </a:r>
            <a:r>
              <a:rPr lang="pt-BR" dirty="0" smtClean="0"/>
              <a:t>" é a versão de 32 bits do PCMCIA (PCMCIA 8.0 standard). Estas placas não podem ser inseridos em entradas PCMCIA uma vez que contêm uma chave perto do conector.</a:t>
            </a:r>
          </a:p>
          <a:p>
            <a:pPr>
              <a:buNone/>
            </a:pPr>
            <a:r>
              <a:rPr lang="pt-BR" dirty="0" smtClean="0"/>
              <a:t>"</a:t>
            </a:r>
            <a:r>
              <a:rPr lang="pt-BR" dirty="0" smtClean="0"/>
              <a:t>Express </a:t>
            </a:r>
            <a:r>
              <a:rPr lang="pt-BR" dirty="0" err="1" smtClean="0"/>
              <a:t>Cards</a:t>
            </a:r>
            <a:r>
              <a:rPr lang="pt-BR" dirty="0" smtClean="0"/>
              <a:t>" são o novo formato, que irá substituir </a:t>
            </a:r>
            <a:r>
              <a:rPr lang="pt-BR" dirty="0" err="1" smtClean="0"/>
              <a:t>Cardbus</a:t>
            </a:r>
            <a:r>
              <a:rPr lang="pt-BR" dirty="0" smtClean="0"/>
              <a:t> e placas PCMCIA. Este conector não é compatível com PCMCIA / </a:t>
            </a:r>
            <a:r>
              <a:rPr lang="pt-BR" dirty="0" err="1" smtClean="0"/>
              <a:t>Cardbus</a:t>
            </a:r>
            <a:r>
              <a:rPr lang="pt-BR" dirty="0" smtClean="0"/>
              <a:t>, no entanto existem adaptadores para este padrão.</a:t>
            </a:r>
          </a:p>
          <a:p>
            <a:pPr>
              <a:buNone/>
            </a:pPr>
            <a:r>
              <a:rPr lang="pt-BR" dirty="0" smtClean="0"/>
              <a:t> </a:t>
            </a:r>
            <a:r>
              <a:rPr lang="pt-BR" dirty="0" smtClean="0"/>
              <a:t>Cartões USB</a:t>
            </a:r>
          </a:p>
          <a:p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Grupos IEEE</a:t>
            </a: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64815" y="2082451"/>
            <a:ext cx="5414369" cy="3561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dB, </a:t>
            </a:r>
            <a:r>
              <a:rPr lang="pt-BR" dirty="0" err="1" smtClean="0"/>
              <a:t>dBm</a:t>
            </a:r>
            <a:r>
              <a:rPr lang="pt-BR" dirty="0" smtClean="0"/>
              <a:t>, </a:t>
            </a:r>
            <a:r>
              <a:rPr lang="pt-BR" dirty="0" err="1" smtClean="0"/>
              <a:t>dBi</a:t>
            </a:r>
            <a:r>
              <a:rPr lang="pt-BR" dirty="0" smtClean="0"/>
              <a:t>, mW, W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t-BR" dirty="0" smtClean="0"/>
              <a:t>Essas abreviações são muitas vezes utilizadas em conversas dos </a:t>
            </a:r>
            <a:r>
              <a:rPr lang="pt-BR" dirty="0" smtClean="0"/>
              <a:t>aficionado sem </a:t>
            </a:r>
            <a:r>
              <a:rPr lang="pt-BR" dirty="0" smtClean="0"/>
              <a:t>sistemas de rádio. O dB é a unidade básica de medida usada em sinais de rádio </a:t>
            </a:r>
            <a:r>
              <a:rPr lang="pt-BR" dirty="0" err="1" smtClean="0"/>
              <a:t>Wi-Fi</a:t>
            </a:r>
            <a:r>
              <a:rPr lang="pt-BR" dirty="0" smtClean="0"/>
              <a:t>. O "B" é em homenagem a Alexander Graham Bell, o inventor escocês responsável por grande parte dos dispositivos acústicos de hoje.</a:t>
            </a:r>
          </a:p>
          <a:p>
            <a:r>
              <a:rPr lang="pt-BR" dirty="0" smtClean="0"/>
              <a:t>O dB significa a diferença (ou taxa) entre dois níveis de sinal e é usado para descrever o efeito conjunto de dispositivos em uma intensidade do sinal.</a:t>
            </a:r>
          </a:p>
          <a:p>
            <a:r>
              <a:rPr lang="pt-BR" dirty="0" smtClean="0"/>
              <a:t>Um </a:t>
            </a:r>
            <a:r>
              <a:rPr lang="pt-BR" dirty="0" err="1" smtClean="0"/>
              <a:t>dBm</a:t>
            </a:r>
            <a:r>
              <a:rPr lang="pt-BR" dirty="0" smtClean="0"/>
              <a:t> é o valor de dB em comparação com 1 mW. A equação a seguir mostra o cálculo:</a:t>
            </a:r>
          </a:p>
          <a:p>
            <a:r>
              <a:rPr lang="pt-BR" dirty="0" smtClean="0"/>
              <a:t>Por exemplo, vamos tomar como 100mw de potência do sinal (que é comparado com o de referência, 1 mW):</a:t>
            </a:r>
          </a:p>
          <a:p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Antena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 medida dB também pode ser usada para descrever os níveis de potência de antena. </a:t>
            </a:r>
            <a:r>
              <a:rPr lang="pt-BR" dirty="0" err="1" smtClean="0"/>
              <a:t>dBi</a:t>
            </a:r>
            <a:r>
              <a:rPr lang="pt-BR" dirty="0" smtClean="0"/>
              <a:t> é usado para antenas isotrópicas e </a:t>
            </a:r>
            <a:r>
              <a:rPr lang="pt-BR" dirty="0" err="1" smtClean="0"/>
              <a:t>dBd</a:t>
            </a:r>
            <a:r>
              <a:rPr lang="pt-BR" dirty="0" smtClean="0"/>
              <a:t> para dipolo. O valor mais comum usado é </a:t>
            </a:r>
            <a:r>
              <a:rPr lang="pt-BR" dirty="0" err="1" smtClean="0"/>
              <a:t>dBi</a:t>
            </a:r>
            <a:r>
              <a:rPr lang="pt-BR" dirty="0" smtClean="0"/>
              <a:t>.</a:t>
            </a:r>
          </a:p>
          <a:p>
            <a:r>
              <a:rPr lang="pt-BR" dirty="0" smtClean="0"/>
              <a:t>A potência irradiada é medida em </a:t>
            </a:r>
            <a:r>
              <a:rPr lang="pt-BR" dirty="0" err="1" smtClean="0"/>
              <a:t>dBm</a:t>
            </a:r>
            <a:r>
              <a:rPr lang="pt-BR" dirty="0" smtClean="0"/>
              <a:t>. A quantidade de energia emitida por uma antena é chamado EIRP (levadas em conta as perdas em cabos e conectores).</a:t>
            </a:r>
          </a:p>
          <a:p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Omnidirecional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smtClean="0"/>
              <a:t>A antena </a:t>
            </a:r>
            <a:r>
              <a:rPr lang="pt-BR" dirty="0" err="1" smtClean="0"/>
              <a:t>omnidireccional</a:t>
            </a:r>
            <a:r>
              <a:rPr lang="pt-BR" dirty="0" smtClean="0"/>
              <a:t> (ou </a:t>
            </a:r>
            <a:r>
              <a:rPr lang="pt-BR" dirty="0" err="1" smtClean="0"/>
              <a:t>Omni</a:t>
            </a:r>
            <a:r>
              <a:rPr lang="pt-BR" dirty="0" smtClean="0"/>
              <a:t> para abreviação) são utilizadas em ambientes de um ponto para multiponto. Eles irradiam o sinal para todas as direções. Lembre-se que quando se escolhe uma antena </a:t>
            </a:r>
            <a:r>
              <a:rPr lang="pt-BR" dirty="0" err="1" smtClean="0"/>
              <a:t>omni</a:t>
            </a:r>
            <a:r>
              <a:rPr lang="pt-BR" dirty="0" smtClean="0"/>
              <a:t>, quanto maior for sua capacidade em </a:t>
            </a:r>
            <a:r>
              <a:rPr lang="pt-BR" dirty="0" err="1" smtClean="0"/>
              <a:t>dbi</a:t>
            </a:r>
            <a:r>
              <a:rPr lang="pt-BR" dirty="0" smtClean="0"/>
              <a:t>, mais direcionais estas se tornam.</a:t>
            </a:r>
          </a:p>
          <a:p>
            <a:r>
              <a:rPr lang="pt-BR" dirty="0" smtClean="0"/>
              <a:t>A cobertura pode ser representado por um </a:t>
            </a:r>
            <a:r>
              <a:rPr lang="pt-BR" i="1" dirty="0" err="1" smtClean="0"/>
              <a:t>donut</a:t>
            </a:r>
            <a:r>
              <a:rPr lang="pt-BR" dirty="0" smtClean="0"/>
              <a:t> em torno da antena (veja a próxima figura). Quando aumenta a potência, a "rosquinha" fica esticada (no entanto, é o volume não muda).</a:t>
            </a:r>
          </a:p>
          <a:p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omnidirecional</a:t>
            </a: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97.jpe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67037" y="2024856"/>
            <a:ext cx="3209925" cy="3676650"/>
          </a:xfrm>
          <a:prstGeom prst="rect">
            <a:avLst/>
          </a:prstGeo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Omnidirecional</a:t>
            </a: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98.jpe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76362" y="2201069"/>
            <a:ext cx="6391275" cy="3324225"/>
          </a:xfrm>
          <a:prstGeom prst="rect">
            <a:avLst/>
          </a:prstGeo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Antenas Direcionais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Esta antena envia sinais direcionais e pode dar-lhe um rendimento muito melhor do que uma  </a:t>
            </a:r>
            <a:r>
              <a:rPr lang="pt-BR" dirty="0" err="1" smtClean="0"/>
              <a:t>omni</a:t>
            </a:r>
            <a:r>
              <a:rPr lang="pt-BR" dirty="0" smtClean="0"/>
              <a:t> com a mesma potencia quando direcionada para o setor correto da área que </a:t>
            </a:r>
            <a:r>
              <a:rPr lang="pt-BR" dirty="0" err="1" smtClean="0"/>
              <a:t>dejesa-se</a:t>
            </a:r>
            <a:r>
              <a:rPr lang="pt-BR" dirty="0" smtClean="0"/>
              <a:t> a cobertura wireless</a:t>
            </a:r>
            <a:r>
              <a:rPr lang="pt-BR" dirty="0" smtClean="0"/>
              <a:t>.</a:t>
            </a:r>
          </a:p>
          <a:p>
            <a:r>
              <a:rPr lang="pt-BR" dirty="0" smtClean="0"/>
              <a:t> </a:t>
            </a:r>
            <a:r>
              <a:rPr lang="pt-BR" dirty="0" smtClean="0"/>
              <a:t>Porem, quando colocada na direção errada, ele vai te dar maus resultados.</a:t>
            </a:r>
          </a:p>
          <a:p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100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15140" y="4857760"/>
            <a:ext cx="1456134" cy="1052640"/>
          </a:xfrm>
          <a:prstGeom prst="rect">
            <a:avLst/>
          </a:prstGeom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Antena de Lata</a:t>
            </a: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737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32010" y="2501036"/>
            <a:ext cx="3479979" cy="2724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Grupos IEEE (cont.)</a:t>
            </a: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64815" y="2089309"/>
            <a:ext cx="5414369" cy="3547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 smtClean="0"/>
              <a:t>IEEE 802.11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O </a:t>
            </a:r>
            <a:r>
              <a:rPr lang="pt-BR" dirty="0"/>
              <a:t>IEEE 802.11 é um conjunto de normas elaboradas pelo Grupo de Trabalho 11 (Wireless LAN) do comitê IEEE 802. </a:t>
            </a:r>
            <a:endParaRPr lang="pt-BR" dirty="0" smtClean="0"/>
          </a:p>
          <a:p>
            <a:r>
              <a:rPr lang="pt-BR" dirty="0" smtClean="0"/>
              <a:t>Para </a:t>
            </a:r>
            <a:r>
              <a:rPr lang="pt-BR" dirty="0"/>
              <a:t>mais informações sobre IEEE 802.11 visitem o site: http://pt.wikipedia.org/wiki/802.11.</a:t>
            </a:r>
          </a:p>
          <a:p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802.11 normas e emendas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14486"/>
          </a:xfrm>
        </p:spPr>
        <p:txBody>
          <a:bodyPr/>
          <a:lstStyle/>
          <a:p>
            <a:r>
              <a:rPr lang="pt-BR" dirty="0"/>
              <a:t>No Grupo de Trabalho IEEE 802.11, as seguintes normas IEEE e Alterações estão em andamento:</a:t>
            </a:r>
          </a:p>
          <a:p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1857356" y="3143248"/>
          <a:ext cx="5359400" cy="3206115"/>
        </p:xfrm>
        <a:graphic>
          <a:graphicData uri="http://schemas.openxmlformats.org/drawingml/2006/table">
            <a:tbl>
              <a:tblPr/>
              <a:tblGrid>
                <a:gridCol w="1203937"/>
                <a:gridCol w="4155463"/>
              </a:tblGrid>
              <a:tr h="356870">
                <a:tc>
                  <a:txBody>
                    <a:bodyPr/>
                    <a:lstStyle/>
                    <a:p>
                      <a:pPr marL="400685" marR="102870" indent="-29654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 b="1">
                          <a:latin typeface="Times New Roman"/>
                          <a:ea typeface="Calibri"/>
                          <a:cs typeface="Times New Roman"/>
                        </a:rPr>
                        <a:t>Grupo de Trabalho IEEE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146050">
                        <a:lnSpc>
                          <a:spcPts val="1380"/>
                        </a:lnSpc>
                        <a:spcAft>
                          <a:spcPts val="0"/>
                        </a:spcAft>
                      </a:pPr>
                      <a:r>
                        <a:rPr lang="en-US" sz="800" b="1">
                          <a:latin typeface="Times New Roman"/>
                          <a:ea typeface="Calibri"/>
                          <a:cs typeface="Times New Roman"/>
                        </a:rPr>
                        <a:t>Descrição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218440">
                <a:tc>
                  <a:txBody>
                    <a:bodyPr/>
                    <a:lstStyle/>
                    <a:p>
                      <a:pPr marL="4445" algn="ctr">
                        <a:lnSpc>
                          <a:spcPts val="113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Times New Roman"/>
                          <a:ea typeface="Calibri"/>
                          <a:cs typeface="Times New Roman"/>
                        </a:rPr>
                        <a:t>802.11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130810">
                        <a:lnSpc>
                          <a:spcPts val="1105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Calibri"/>
                          <a:cs typeface="Times New Roman"/>
                        </a:rPr>
                        <a:t>The original </a:t>
                      </a:r>
                      <a:r>
                        <a:rPr lang="en-US" sz="1000" spc="-15">
                          <a:latin typeface="Times New Roman"/>
                          <a:ea typeface="Calibri"/>
                          <a:cs typeface="Times New Roman"/>
                        </a:rPr>
                        <a:t>wlan </a:t>
                      </a:r>
                      <a:r>
                        <a:rPr lang="en-US" sz="1000">
                          <a:latin typeface="Times New Roman"/>
                          <a:ea typeface="Calibri"/>
                          <a:cs typeface="Times New Roman"/>
                        </a:rPr>
                        <a:t>standard 1 Mbit/s and 2 Mbit/s, 2.4 </a:t>
                      </a:r>
                      <a:r>
                        <a:rPr lang="en-US" sz="1000" spc="-15">
                          <a:latin typeface="Times New Roman"/>
                          <a:ea typeface="Calibri"/>
                          <a:cs typeface="Times New Roman"/>
                        </a:rPr>
                        <a:t>GHz RF </a:t>
                      </a:r>
                      <a:r>
                        <a:rPr lang="en-US" sz="1000">
                          <a:latin typeface="Times New Roman"/>
                          <a:ea typeface="Calibri"/>
                          <a:cs typeface="Times New Roman"/>
                        </a:rPr>
                        <a:t>and IRstandard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218440">
                <a:tc>
                  <a:txBody>
                    <a:bodyPr/>
                    <a:lstStyle/>
                    <a:p>
                      <a:pPr marL="4445" algn="ctr">
                        <a:lnSpc>
                          <a:spcPts val="113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Times New Roman"/>
                          <a:ea typeface="Calibri"/>
                          <a:cs typeface="Times New Roman"/>
                        </a:rPr>
                        <a:t>802.11a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133985">
                        <a:lnSpc>
                          <a:spcPts val="1105"/>
                        </a:lnSpc>
                        <a:spcAft>
                          <a:spcPts val="0"/>
                        </a:spcAft>
                      </a:pPr>
                      <a:r>
                        <a:rPr lang="en-US" sz="1000" spc="-15">
                          <a:latin typeface="Times New Roman"/>
                          <a:ea typeface="Calibri"/>
                          <a:cs typeface="Times New Roman"/>
                        </a:rPr>
                        <a:t>54 </a:t>
                      </a:r>
                      <a:r>
                        <a:rPr lang="en-US" sz="1000">
                          <a:latin typeface="Times New Roman"/>
                          <a:ea typeface="Calibri"/>
                          <a:cs typeface="Times New Roman"/>
                        </a:rPr>
                        <a:t>Mbit/s, 5 </a:t>
                      </a:r>
                      <a:r>
                        <a:rPr lang="en-US" sz="1000" spc="-15">
                          <a:latin typeface="Times New Roman"/>
                          <a:ea typeface="Calibri"/>
                          <a:cs typeface="Times New Roman"/>
                        </a:rPr>
                        <a:t>GHz</a:t>
                      </a:r>
                      <a:r>
                        <a:rPr lang="en-US" sz="1000">
                          <a:latin typeface="Times New Roman"/>
                          <a:ea typeface="Calibri"/>
                          <a:cs typeface="Times New Roman"/>
                        </a:rPr>
                        <a:t>standard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218440">
                <a:tc>
                  <a:txBody>
                    <a:bodyPr/>
                    <a:lstStyle/>
                    <a:p>
                      <a:pPr marL="2540" algn="ctr">
                        <a:lnSpc>
                          <a:spcPts val="113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Times New Roman"/>
                          <a:ea typeface="Calibri"/>
                          <a:cs typeface="Times New Roman"/>
                        </a:rPr>
                        <a:t>802.11b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130810">
                        <a:lnSpc>
                          <a:spcPts val="1105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Calibri"/>
                          <a:cs typeface="Times New Roman"/>
                        </a:rPr>
                        <a:t>Enhancements to 802.11 to support 5.5 and 11Mbit/s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218440">
                <a:tc>
                  <a:txBody>
                    <a:bodyPr/>
                    <a:lstStyle/>
                    <a:p>
                      <a:pPr marL="3175" algn="ctr">
                        <a:lnSpc>
                          <a:spcPts val="113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Times New Roman"/>
                          <a:ea typeface="Calibri"/>
                          <a:cs typeface="Times New Roman"/>
                        </a:rPr>
                        <a:t>802.11c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133985">
                        <a:lnSpc>
                          <a:spcPts val="1105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Calibri"/>
                          <a:cs typeface="Times New Roman"/>
                        </a:rPr>
                        <a:t>Bridge operation procedures; included in the IEEE 802.1Dstandard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218440">
                <a:tc>
                  <a:txBody>
                    <a:bodyPr/>
                    <a:lstStyle/>
                    <a:p>
                      <a:pPr marL="2540" algn="ctr">
                        <a:lnSpc>
                          <a:spcPts val="113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Times New Roman"/>
                          <a:ea typeface="Calibri"/>
                          <a:cs typeface="Times New Roman"/>
                        </a:rPr>
                        <a:t>802.11d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133985">
                        <a:lnSpc>
                          <a:spcPts val="1105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Calibri"/>
                          <a:cs typeface="Times New Roman"/>
                        </a:rPr>
                        <a:t>International (country-to-country) roamingextensions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218440">
                <a:tc>
                  <a:txBody>
                    <a:bodyPr/>
                    <a:lstStyle/>
                    <a:p>
                      <a:pPr marL="3175" algn="ctr">
                        <a:lnSpc>
                          <a:spcPts val="113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Times New Roman"/>
                          <a:ea typeface="Calibri"/>
                          <a:cs typeface="Times New Roman"/>
                        </a:rPr>
                        <a:t>802.11e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130810">
                        <a:lnSpc>
                          <a:spcPts val="1105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Calibri"/>
                          <a:cs typeface="Times New Roman"/>
                        </a:rPr>
                        <a:t>Enhancements: </a:t>
                      </a:r>
                      <a:r>
                        <a:rPr lang="en-US" sz="1000" spc="-15">
                          <a:latin typeface="Times New Roman"/>
                          <a:ea typeface="Calibri"/>
                          <a:cs typeface="Times New Roman"/>
                        </a:rPr>
                        <a:t>QoS, </a:t>
                      </a:r>
                      <a:r>
                        <a:rPr lang="en-US" sz="1000">
                          <a:latin typeface="Times New Roman"/>
                          <a:ea typeface="Calibri"/>
                          <a:cs typeface="Times New Roman"/>
                        </a:rPr>
                        <a:t>including packetbursting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218440">
                <a:tc>
                  <a:txBody>
                    <a:bodyPr/>
                    <a:lstStyle/>
                    <a:p>
                      <a:pPr marL="2540" algn="ctr">
                        <a:lnSpc>
                          <a:spcPts val="113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Times New Roman"/>
                          <a:ea typeface="Calibri"/>
                          <a:cs typeface="Times New Roman"/>
                        </a:rPr>
                        <a:t>802.11F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133985">
                        <a:lnSpc>
                          <a:spcPts val="1105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Calibri"/>
                          <a:cs typeface="Times New Roman"/>
                        </a:rPr>
                        <a:t>Inter-Access Point </a:t>
                      </a:r>
                      <a:r>
                        <a:rPr lang="en-US" sz="1000" spc="-15">
                          <a:latin typeface="Times New Roman"/>
                          <a:ea typeface="Calibri"/>
                          <a:cs typeface="Times New Roman"/>
                        </a:rPr>
                        <a:t>Protocol </a:t>
                      </a:r>
                      <a:r>
                        <a:rPr lang="en-US" sz="1000">
                          <a:latin typeface="Times New Roman"/>
                          <a:ea typeface="Calibri"/>
                          <a:cs typeface="Times New Roman"/>
                        </a:rPr>
                        <a:t>(withdrawn in February2006)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218440">
                <a:tc>
                  <a:txBody>
                    <a:bodyPr/>
                    <a:lstStyle/>
                    <a:p>
                      <a:pPr marL="4445" algn="ctr">
                        <a:lnSpc>
                          <a:spcPts val="113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Times New Roman"/>
                          <a:ea typeface="Calibri"/>
                          <a:cs typeface="Times New Roman"/>
                        </a:rPr>
                        <a:t>802.11g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133985">
                        <a:lnSpc>
                          <a:spcPts val="1105"/>
                        </a:lnSpc>
                        <a:spcAft>
                          <a:spcPts val="0"/>
                        </a:spcAft>
                      </a:pPr>
                      <a:r>
                        <a:rPr lang="en-US" sz="1000" spc="-15">
                          <a:latin typeface="Times New Roman"/>
                          <a:ea typeface="Calibri"/>
                          <a:cs typeface="Times New Roman"/>
                        </a:rPr>
                        <a:t>54 </a:t>
                      </a:r>
                      <a:r>
                        <a:rPr lang="en-US" sz="1000">
                          <a:latin typeface="Times New Roman"/>
                          <a:ea typeface="Calibri"/>
                          <a:cs typeface="Times New Roman"/>
                        </a:rPr>
                        <a:t>Mbit/s, 2.4 </a:t>
                      </a:r>
                      <a:r>
                        <a:rPr lang="en-US" sz="1000" spc="-15">
                          <a:latin typeface="Times New Roman"/>
                          <a:ea typeface="Calibri"/>
                          <a:cs typeface="Times New Roman"/>
                        </a:rPr>
                        <a:t>GHz </a:t>
                      </a:r>
                      <a:r>
                        <a:rPr lang="en-US" sz="1000">
                          <a:latin typeface="Times New Roman"/>
                          <a:ea typeface="Calibri"/>
                          <a:cs typeface="Times New Roman"/>
                        </a:rPr>
                        <a:t>standard (backwards compatible with802.11b)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218440">
                <a:tc>
                  <a:txBody>
                    <a:bodyPr/>
                    <a:lstStyle/>
                    <a:p>
                      <a:pPr marL="2540" algn="ctr">
                        <a:lnSpc>
                          <a:spcPts val="113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Times New Roman"/>
                          <a:ea typeface="Calibri"/>
                          <a:cs typeface="Times New Roman"/>
                        </a:rPr>
                        <a:t>802.11h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133985">
                        <a:lnSpc>
                          <a:spcPts val="1105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Calibri"/>
                          <a:cs typeface="Times New Roman"/>
                        </a:rPr>
                        <a:t>Spectrum Managed 802.11a (5 GHz) </a:t>
                      </a:r>
                      <a:r>
                        <a:rPr lang="en-US" sz="1000" spc="-20">
                          <a:latin typeface="Times New Roman"/>
                          <a:ea typeface="Calibri"/>
                          <a:cs typeface="Times New Roman"/>
                        </a:rPr>
                        <a:t>for </a:t>
                      </a:r>
                      <a:r>
                        <a:rPr lang="en-US" sz="1000">
                          <a:latin typeface="Times New Roman"/>
                          <a:ea typeface="Calibri"/>
                          <a:cs typeface="Times New Roman"/>
                        </a:rPr>
                        <a:t>Europeancompatibility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218440">
                <a:tc>
                  <a:txBody>
                    <a:bodyPr/>
                    <a:lstStyle/>
                    <a:p>
                      <a:pPr marL="635" algn="ctr">
                        <a:lnSpc>
                          <a:spcPts val="113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Times New Roman"/>
                          <a:ea typeface="Calibri"/>
                          <a:cs typeface="Times New Roman"/>
                        </a:rPr>
                        <a:t>802.11i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130810">
                        <a:lnSpc>
                          <a:spcPts val="1105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Calibri"/>
                          <a:cs typeface="Times New Roman"/>
                        </a:rPr>
                        <a:t>Enhancedsecurity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218440">
                <a:tc>
                  <a:txBody>
                    <a:bodyPr/>
                    <a:lstStyle/>
                    <a:p>
                      <a:pPr marL="1270" algn="ctr">
                        <a:lnSpc>
                          <a:spcPts val="113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Times New Roman"/>
                          <a:ea typeface="Calibri"/>
                          <a:cs typeface="Times New Roman"/>
                        </a:rPr>
                        <a:t>802.11j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130810">
                        <a:lnSpc>
                          <a:spcPts val="1105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Calibri"/>
                          <a:cs typeface="Times New Roman"/>
                        </a:rPr>
                        <a:t>Extensions </a:t>
                      </a:r>
                      <a:r>
                        <a:rPr lang="en-US" sz="1000" spc="-20">
                          <a:latin typeface="Times New Roman"/>
                          <a:ea typeface="Calibri"/>
                          <a:cs typeface="Times New Roman"/>
                        </a:rPr>
                        <a:t>for</a:t>
                      </a:r>
                      <a:r>
                        <a:rPr lang="en-US" sz="1000">
                          <a:latin typeface="Times New Roman"/>
                          <a:ea typeface="Calibri"/>
                          <a:cs typeface="Times New Roman"/>
                        </a:rPr>
                        <a:t>Japan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algn="ctr">
                        <a:lnSpc>
                          <a:spcPts val="113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Times New Roman"/>
                          <a:ea typeface="Calibri"/>
                          <a:cs typeface="Times New Roman"/>
                        </a:rPr>
                        <a:t>802.11k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133985">
                        <a:lnSpc>
                          <a:spcPts val="1105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Calibri"/>
                          <a:cs typeface="Times New Roman"/>
                        </a:rPr>
                        <a:t>Radio resource measurementenhancements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218440">
                <a:tc>
                  <a:txBody>
                    <a:bodyPr/>
                    <a:lstStyle/>
                    <a:p>
                      <a:pPr marL="635" algn="ctr">
                        <a:lnSpc>
                          <a:spcPts val="113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Times New Roman"/>
                          <a:ea typeface="Calibri"/>
                          <a:cs typeface="Times New Roman"/>
                        </a:rPr>
                        <a:t>802.11l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133985">
                        <a:lnSpc>
                          <a:spcPts val="113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Times New Roman"/>
                          <a:ea typeface="Calibri"/>
                          <a:cs typeface="Times New Roman"/>
                        </a:rPr>
                        <a:t>Reserved and will </a:t>
                      </a:r>
                      <a:r>
                        <a:rPr lang="en-US" sz="1000" b="1" spc="-15" dirty="0">
                          <a:latin typeface="Times New Roman"/>
                          <a:ea typeface="Calibri"/>
                          <a:cs typeface="Times New Roman"/>
                        </a:rPr>
                        <a:t>not </a:t>
                      </a:r>
                      <a:r>
                        <a:rPr lang="en-US" sz="1000" b="1" dirty="0" err="1">
                          <a:latin typeface="Times New Roman"/>
                          <a:ea typeface="Calibri"/>
                          <a:cs typeface="Times New Roman"/>
                        </a:rPr>
                        <a:t>beused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4010</Words>
  <Application>Microsoft Office PowerPoint</Application>
  <PresentationFormat>Apresentação na tela (4:3)</PresentationFormat>
  <Paragraphs>268</Paragraphs>
  <Slides>67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67</vt:i4>
      </vt:variant>
    </vt:vector>
  </HeadingPairs>
  <TitlesOfParts>
    <vt:vector size="68" baseType="lpstr">
      <vt:lpstr>Tema do Office</vt:lpstr>
      <vt:lpstr>Intrusão em redes wireless</vt:lpstr>
      <vt:lpstr>Agenda do curso</vt:lpstr>
      <vt:lpstr>Padrão IEEE 802.11</vt:lpstr>
      <vt:lpstr>IEEE</vt:lpstr>
      <vt:lpstr>Comitês IEEE</vt:lpstr>
      <vt:lpstr>Grupos IEEE</vt:lpstr>
      <vt:lpstr>Grupos IEEE (cont.)</vt:lpstr>
      <vt:lpstr>IEEE 802.11</vt:lpstr>
      <vt:lpstr>802.11 normas e emendas</vt:lpstr>
      <vt:lpstr>802.11 normas e emendas</vt:lpstr>
      <vt:lpstr>Principais protocolos 802.11</vt:lpstr>
      <vt:lpstr>IEEE 802.11</vt:lpstr>
      <vt:lpstr>802.11b</vt:lpstr>
      <vt:lpstr>802.11b - Canais</vt:lpstr>
      <vt:lpstr>802.11b – Considerações sobre canais</vt:lpstr>
      <vt:lpstr>802.11a</vt:lpstr>
      <vt:lpstr>802.11g</vt:lpstr>
      <vt:lpstr>802.11n</vt:lpstr>
      <vt:lpstr>Modos de operação sem fio</vt:lpstr>
      <vt:lpstr>Modo Infraestrutura</vt:lpstr>
      <vt:lpstr>Modo Infraestrutura</vt:lpstr>
      <vt:lpstr>Modo Ad Hoc</vt:lpstr>
      <vt:lpstr>Modo Monitor</vt:lpstr>
      <vt:lpstr>Estrutura de frames do 802.11</vt:lpstr>
      <vt:lpstr>Modelo OSI</vt:lpstr>
      <vt:lpstr>MAC Frame 802.11</vt:lpstr>
      <vt:lpstr>Cabeçalho</vt:lpstr>
      <vt:lpstr>Endereços</vt:lpstr>
      <vt:lpstr>Endereços</vt:lpstr>
      <vt:lpstr>Quadros Comuns - ACK</vt:lpstr>
      <vt:lpstr>Quadros comuns – CTS/RTS</vt:lpstr>
      <vt:lpstr>Quadros Comuns – CTS/RTS</vt:lpstr>
      <vt:lpstr>Management Frames - Quadros de Gestão</vt:lpstr>
      <vt:lpstr>Management Frames - Quadros de Gestão</vt:lpstr>
      <vt:lpstr>Beacon</vt:lpstr>
      <vt:lpstr>Desautenticação</vt:lpstr>
      <vt:lpstr>Desautenticação(cont)</vt:lpstr>
      <vt:lpstr>Interação das redes</vt:lpstr>
      <vt:lpstr>Passos para entrada na rede</vt:lpstr>
      <vt:lpstr>Probe</vt:lpstr>
      <vt:lpstr>Autenticação</vt:lpstr>
      <vt:lpstr>Autenticação aberta</vt:lpstr>
      <vt:lpstr>Shared Authentication</vt:lpstr>
      <vt:lpstr>Associação</vt:lpstr>
      <vt:lpstr>Criptografia</vt:lpstr>
      <vt:lpstr>Redes Abertas</vt:lpstr>
      <vt:lpstr>Wired Equivalent Privacy - WEP</vt:lpstr>
      <vt:lpstr>Algoritmo - RC4</vt:lpstr>
      <vt:lpstr>RC4 - Encriptação</vt:lpstr>
      <vt:lpstr>Processo Criptografia RC4</vt:lpstr>
      <vt:lpstr>Decriptografia RC4</vt:lpstr>
      <vt:lpstr>Decriptografia RC4</vt:lpstr>
      <vt:lpstr>WPA</vt:lpstr>
      <vt:lpstr>WPA1</vt:lpstr>
      <vt:lpstr>WPA2</vt:lpstr>
      <vt:lpstr>WPA empresarial</vt:lpstr>
      <vt:lpstr>WPA Personal</vt:lpstr>
      <vt:lpstr>Escolha do Hardware</vt:lpstr>
      <vt:lpstr>Placas externas</vt:lpstr>
      <vt:lpstr>dB, dBm, dBi, mW, W</vt:lpstr>
      <vt:lpstr>Antena</vt:lpstr>
      <vt:lpstr>Omnidirecional</vt:lpstr>
      <vt:lpstr>omnidirecional</vt:lpstr>
      <vt:lpstr>Omnidirecional</vt:lpstr>
      <vt:lpstr>Antenas Direcionais</vt:lpstr>
      <vt:lpstr>Antena de Lata</vt:lpstr>
      <vt:lpstr>Slide 67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Intrusão em redes wireless</dc:title>
  <dc:creator>ricardo</dc:creator>
  <cp:lastModifiedBy>ricardo</cp:lastModifiedBy>
  <cp:revision>73</cp:revision>
  <dcterms:created xsi:type="dcterms:W3CDTF">2019-12-05T22:00:51Z</dcterms:created>
  <dcterms:modified xsi:type="dcterms:W3CDTF">2019-12-06T22:07:49Z</dcterms:modified>
</cp:coreProperties>
</file>